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6"/>
  </p:notesMasterIdLst>
  <p:handoutMasterIdLst>
    <p:handoutMasterId r:id="rId67"/>
  </p:handoutMasterIdLst>
  <p:sldIdLst>
    <p:sldId id="395" r:id="rId2"/>
    <p:sldId id="464" r:id="rId3"/>
    <p:sldId id="281" r:id="rId4"/>
    <p:sldId id="282" r:id="rId5"/>
    <p:sldId id="283" r:id="rId6"/>
    <p:sldId id="400" r:id="rId7"/>
    <p:sldId id="433" r:id="rId8"/>
    <p:sldId id="401" r:id="rId9"/>
    <p:sldId id="488" r:id="rId10"/>
    <p:sldId id="448" r:id="rId11"/>
    <p:sldId id="441" r:id="rId12"/>
    <p:sldId id="477" r:id="rId13"/>
    <p:sldId id="443" r:id="rId14"/>
    <p:sldId id="435" r:id="rId15"/>
    <p:sldId id="437" r:id="rId16"/>
    <p:sldId id="436" r:id="rId17"/>
    <p:sldId id="480" r:id="rId18"/>
    <p:sldId id="426" r:id="rId19"/>
    <p:sldId id="427" r:id="rId20"/>
    <p:sldId id="428" r:id="rId21"/>
    <p:sldId id="479" r:id="rId22"/>
    <p:sldId id="496" r:id="rId23"/>
    <p:sldId id="481" r:id="rId24"/>
    <p:sldId id="430" r:id="rId25"/>
    <p:sldId id="403" r:id="rId26"/>
    <p:sldId id="272" r:id="rId27"/>
    <p:sldId id="438" r:id="rId28"/>
    <p:sldId id="313" r:id="rId29"/>
    <p:sldId id="318" r:id="rId30"/>
    <p:sldId id="319" r:id="rId31"/>
    <p:sldId id="286" r:id="rId32"/>
    <p:sldId id="455" r:id="rId33"/>
    <p:sldId id="454" r:id="rId34"/>
    <p:sldId id="482" r:id="rId35"/>
    <p:sldId id="483" r:id="rId36"/>
    <p:sldId id="484" r:id="rId37"/>
    <p:sldId id="485" r:id="rId38"/>
    <p:sldId id="487" r:id="rId39"/>
    <p:sldId id="411" r:id="rId40"/>
    <p:sldId id="406" r:id="rId41"/>
    <p:sldId id="408" r:id="rId42"/>
    <p:sldId id="412" r:id="rId43"/>
    <p:sldId id="416" r:id="rId44"/>
    <p:sldId id="498" r:id="rId45"/>
    <p:sldId id="396" r:id="rId46"/>
    <p:sldId id="440" r:id="rId47"/>
    <p:sldId id="417" r:id="rId48"/>
    <p:sldId id="493" r:id="rId49"/>
    <p:sldId id="494" r:id="rId50"/>
    <p:sldId id="447" r:id="rId51"/>
    <p:sldId id="421" r:id="rId52"/>
    <p:sldId id="445" r:id="rId53"/>
    <p:sldId id="446" r:id="rId54"/>
    <p:sldId id="424" r:id="rId55"/>
    <p:sldId id="457" r:id="rId56"/>
    <p:sldId id="460" r:id="rId57"/>
    <p:sldId id="472" r:id="rId58"/>
    <p:sldId id="473" r:id="rId59"/>
    <p:sldId id="459" r:id="rId60"/>
    <p:sldId id="471" r:id="rId61"/>
    <p:sldId id="462" r:id="rId62"/>
    <p:sldId id="469" r:id="rId63"/>
    <p:sldId id="491" r:id="rId64"/>
    <p:sldId id="489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99FF33"/>
    <a:srgbClr val="CCFF33"/>
    <a:srgbClr val="FF9933"/>
    <a:srgbClr val="FF0000"/>
    <a:srgbClr val="00FF00"/>
    <a:srgbClr val="33CC33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36" autoAdjust="0"/>
    <p:restoredTop sz="86242" autoAdjust="0"/>
  </p:normalViewPr>
  <p:slideViewPr>
    <p:cSldViewPr>
      <p:cViewPr varScale="1">
        <p:scale>
          <a:sx n="100" d="100"/>
          <a:sy n="100" d="100"/>
        </p:scale>
        <p:origin x="-194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4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071951E6-2646-4237-9444-8416859A1F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61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08FCA09C-389F-4645-898A-760E4CAD6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03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15A9E-C495-4873-AB2B-2B168732F808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2B165B-9DD2-4B1C-BDA0-C774C08AFBEE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66D049-1AAF-44BD-AAF6-FF398F8B8472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542C2-46B8-49B5-9BC7-D71E0E64A513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81AF4C-1EFE-41EE-92EB-F225BF0A479F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CA8095-73C6-4AF0-B01D-93B19716F112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A6571-B4D3-496A-9E11-D93C4D8A3735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6E92A8-3A8B-4578-91B3-B7AD218976C9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2C0B9-2B55-4FC8-B503-6BC864CBEB13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D89B9F-F6CA-4257-ABDD-9EFBCDD017F0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6788" cy="3582988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38663"/>
            <a:ext cx="5384800" cy="4381500"/>
          </a:xfrm>
          <a:noFill/>
          <a:ln/>
        </p:spPr>
        <p:txBody>
          <a:bodyPr/>
          <a:lstStyle/>
          <a:p>
            <a:pPr eaLnBrk="1" hangingPunct="1"/>
            <a:r>
              <a:rPr lang="en-US" sz="1000" smtClean="0"/>
              <a:t>This way the image is right-side-up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3D8187-009A-40AB-9119-757EACE0ADFE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camera projection scales the apparent height</a:t>
            </a:r>
            <a:r>
              <a:rPr lang="en-US" baseline="0" dirty="0" smtClean="0"/>
              <a:t> of objects by the inverse of the depth. This results in the well-known effect that objects farther away from the camera look smaller.</a:t>
            </a: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We don’t care that</a:t>
            </a:r>
            <a:r>
              <a:rPr lang="en-US" baseline="0" dirty="0" smtClean="0"/>
              <a:t> the image is upside down: we can simply pretend that the image plane is in front of the camera center.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989DEA-4477-48DF-A924-0A59BBEE6186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DEDC2D-8094-4F09-87AD-45C7C3E7A4F5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84FB5-F715-47A1-B211-6477A5C6D7CC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84FB5-F715-47A1-B211-6477A5C6D7CC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9191D7-70FA-4572-B9FC-CBA6C0066045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88D751-AF0E-4E65-8002-E8C67270D82F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Is this a linear function?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9CA8A7-F861-4AE1-92F8-BD3282F98F69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891CD-134C-47E8-BBAA-69DA73C4860F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419D6-A8AB-4893-9C2B-D9FCB6A9D566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6D0049-F9ED-402E-B4E8-CF9EDCDDBBB5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80E15A-A193-47EE-864D-7A71E984FD3A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F68404-5179-45AE-9676-89B7A9EEA7E7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FD9169-2BA4-4FB9-893B-EA06C19BE3FF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46BF8C-7078-42C7-B3C3-0D37DCAEA5A9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972A4B-B53E-49E1-BFA5-232564545454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B4E41-B27E-466F-A0FC-1DB16FE7B32E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12C1E0-7576-4E35-A5E2-B310FBEE18C2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This is the relation between the focal length (f), the distance of the object from the camera (D), and the distance at which the object will be in focus (D’)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2C9377-0D52-4593-88BD-058C65172288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AFE0B0-FDC5-4F7F-BA02-200ED9D384C1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454F10-7EF1-47C3-86C2-06138964BC2E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8F0977-8A46-49F3-9FEB-E2119D928CF1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And the set of all such points forms a plane parallel to the image (plane of focus).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3F9881-F412-43E6-9B8A-7BE3B7C3582B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Depth of field is the range of distance within the subject that is acceptably sharp.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A8BCB-F26B-425E-92A7-D4C33379BF2D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0950" y="717550"/>
            <a:ext cx="4779963" cy="3584575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It gets inverted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C49435-8596-432D-9C74-87BB22660D3E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9F470F-132B-485D-9E0F-663F9F0487D0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DD227C-A073-438F-B5C9-9FE5360CC671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</a:t>
            </a:r>
            <a:r>
              <a:rPr lang="en-US" baseline="0" dirty="0" smtClean="0"/>
              <a:t> field of view is the angular extent of the world that is observed by the camera.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C538C6-2316-413B-8208-674D7216C85F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02367-BBBF-4867-8E6C-F5D90DC8B1E9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CB4EF4-6601-4D78-B1BA-C9CA51AF1B10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E5FBBC-783A-4C75-B83C-DB51AA0586CE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897F43-C227-46A7-97C7-9197347EC610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EBF7D0-A0D3-48CE-9FFE-400C1562011C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B3122D-72F9-4727-BAB7-AD9B539DB07F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D3539-5FDD-4766-BB06-4DC5B717E8EF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7B1C16-4B3A-4097-93DB-C3E80EA39E95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5E6E01-E90D-4466-98CA-B0F5986118D8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0EEEE-B066-4A96-9A31-C76B62A17711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EF9741-B6B4-48BE-8266-DA238E5A6C5F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EB05EF-1323-4F0F-B1A9-D24AF8C2CF50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85ADF-2EB9-4C16-8729-6295311ED7A8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BDF33B-734B-4C69-A7AC-BA746C16F100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A7402-17C0-4847-9894-FED139F874F8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BB59EB-1BBA-4DCC-9D16-047A230BAC6C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1641B-7DC7-4D53-9831-C00835B1ADE3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5316E0-7C3B-4977-B4AF-3DEAB907DE0E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265F81-9C35-49E4-8C65-60E2A93B9A08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405CA2-39FD-4302-829A-FDB5F37D0211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5D437-FD57-47B9-89FC-391269884102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809AD2-A71B-43ED-AD5C-2253219B208B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E89CA8-B82F-41B6-8C52-46E14CAA9293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42A4E-D9E9-4504-87C2-78583C9C1542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B6883-8BE8-4E8B-954F-2D933B38CA49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A28EEA-9933-4371-8E7B-ACB3866D2C36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F05B0-711B-4CA6-9A7E-79C1245AD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5B84D-F5A4-45AE-BA2E-FB3DB3D48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D1C0A-0CBD-40D9-A4F7-C0F2C489EB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D7C8E-C297-407B-9EA5-4B7F33FFE1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B51C4-C3DD-4E0C-93D6-71EAF2B2A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A491C2-9129-4CE1-B220-EEA961FCA9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E95F0-9367-42F5-B966-4137C1B498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228D4-1F37-4720-8814-98E8595465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6F6CA-385E-4399-8043-C500D5017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3BFD8-926D-4699-AFD1-F885CE901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8342D-3E27-4F85-990B-746398AF1B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033D4-A2EE-4D73-AAC2-0C56E92C76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428A8E8-DF0D-4AEE-A8FB-0E49ED5DC8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hyperlink" Target="http://en.wikipedia.org/wiki/Perspective_correction_lens" TargetMode="Externa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3.wmf"/><Relationship Id="rId3" Type="http://schemas.openxmlformats.org/officeDocument/2006/relationships/tags" Target="../tags/tag30.xml"/><Relationship Id="rId7" Type="http://schemas.openxmlformats.org/officeDocument/2006/relationships/notesSlide" Target="../notesSlides/notesSlide20.xml"/><Relationship Id="rId12" Type="http://schemas.openxmlformats.org/officeDocument/2006/relationships/oleObject" Target="../embeddings/oleObject4.bin"/><Relationship Id="rId2" Type="http://schemas.openxmlformats.org/officeDocument/2006/relationships/tags" Target="../tags/tag29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32.xml"/><Relationship Id="rId10" Type="http://schemas.openxmlformats.org/officeDocument/2006/relationships/image" Target="../media/image26.png"/><Relationship Id="rId4" Type="http://schemas.openxmlformats.org/officeDocument/2006/relationships/tags" Target="../tags/tag31.xml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5.xml"/><Relationship Id="rId7" Type="http://schemas.openxmlformats.org/officeDocument/2006/relationships/image" Target="../media/image3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elardomorell.net/camera_obscura1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bevec.org/Pinhole/" TargetMode="External"/><Relationship Id="rId5" Type="http://schemas.openxmlformats.org/officeDocument/2006/relationships/image" Target="../media/image40.jpeg"/><Relationship Id="rId4" Type="http://schemas.openxmlformats.org/officeDocument/2006/relationships/hyperlink" Target="http://www.debevec.org/Pinhole/35mm-pinhole-camera.jp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cambridgeincolour.com/tutorials/depth-of-field.htm" TargetMode="Externa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olly_zoom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Y48R6-iIYHs" TargetMode="Externa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howstuffworks.com/digital-camera.htm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7.png"/><Relationship Id="rId4" Type="http://schemas.openxmlformats.org/officeDocument/2006/relationships/oleObject" Target="../embeddings/oleObject9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8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80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oveon.com/article.php?a=67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://en.wikipedia.org/wiki/Foveon_X3_sensor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://www.dpreview.com/learn/?/key=noise" TargetMode="Externa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preview.com/learn/?/Glossary/Optical/chromatic_aberration_01.htm" TargetMode="External"/><Relationship Id="rId5" Type="http://schemas.openxmlformats.org/officeDocument/2006/relationships/hyperlink" Target="http://www.dpreview.com/learn/?/key=blooming" TargetMode="External"/><Relationship Id="rId4" Type="http://schemas.openxmlformats.org/officeDocument/2006/relationships/hyperlink" Target="http://www.dpreview.com/learn/?/key=sharpening" TargetMode="External"/><Relationship Id="rId9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7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88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hyperlink" Target="http://en.wikipedia.org/wiki/Sergei_Mikhailovich_Prokudin-Gorskii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oc.gov/exhibits/empire/" TargetMode="External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stverse.com/history/top-10-incredible-early-firsts-in-photograph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Cameras</a:t>
            </a:r>
          </a:p>
        </p:txBody>
      </p:sp>
      <p:sp>
        <p:nvSpPr>
          <p:cNvPr id="11267" name="Rectangle 8"/>
          <p:cNvSpPr>
            <a:spLocks noChangeArrowheads="1"/>
          </p:cNvSpPr>
          <p:nvPr/>
        </p:nvSpPr>
        <p:spPr bwMode="auto">
          <a:xfrm>
            <a:off x="6019800" y="1066800"/>
            <a:ext cx="19812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126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066800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562600" y="647700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deck courtesy Svetlana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One-point perspective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2200" y="990600"/>
            <a:ext cx="2743200" cy="5257800"/>
          </a:xfrm>
        </p:spPr>
        <p:txBody>
          <a:bodyPr/>
          <a:lstStyle/>
          <a:p>
            <a:r>
              <a:rPr lang="en-US" sz="1800" smtClean="0"/>
              <a:t>Masaccio, </a:t>
            </a:r>
            <a:r>
              <a:rPr lang="en-US" sz="1800" i="1" smtClean="0"/>
              <a:t>Trinity</a:t>
            </a:r>
            <a:r>
              <a:rPr lang="en-US" sz="1800" smtClean="0"/>
              <a:t>, Santa Maria Novella, Florence, 1425-28</a:t>
            </a:r>
          </a:p>
          <a:p>
            <a:endParaRPr lang="en-US" sz="1800" smtClean="0"/>
          </a:p>
          <a:p>
            <a:r>
              <a:rPr lang="en-US" sz="1800" smtClean="0"/>
              <a:t>One of the first consistent uses of perspective in Western art</a:t>
            </a:r>
          </a:p>
        </p:txBody>
      </p:sp>
      <p:pic>
        <p:nvPicPr>
          <p:cNvPr id="19460" name="Picture 5" descr="trinit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2757488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6" descr="trinity_schem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7688" y="990600"/>
            <a:ext cx="2922587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Perspective distortion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Problem for architectural photography: converging verticals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057400"/>
            <a:ext cx="3228975" cy="425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4271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F. Durand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Perspective distortion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Problem for architectural photography: converging verticals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>
              <a:buFontTx/>
              <a:buChar char="•"/>
            </a:pPr>
            <a:r>
              <a:rPr lang="en-US" smtClean="0"/>
              <a:t>Solution: view camera (lens shifted w.r.t. film)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7543800" y="6583363"/>
            <a:ext cx="14271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F. Durand</a:t>
            </a:r>
          </a:p>
        </p:txBody>
      </p:sp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904875" y="2857500"/>
            <a:ext cx="23717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Tilting the camera upwards results in converging verticals</a:t>
            </a:r>
          </a:p>
        </p:txBody>
      </p:sp>
      <p:sp>
        <p:nvSpPr>
          <p:cNvPr id="21510" name="Rectangle 10"/>
          <p:cNvSpPr>
            <a:spLocks noChangeArrowheads="1"/>
          </p:cNvSpPr>
          <p:nvPr/>
        </p:nvSpPr>
        <p:spPr bwMode="auto">
          <a:xfrm>
            <a:off x="3429000" y="2857500"/>
            <a:ext cx="25368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Keeping the camera level, with an ordinary lens, captures only the bottom portion of the building</a:t>
            </a:r>
          </a:p>
        </p:txBody>
      </p:sp>
      <p:pic>
        <p:nvPicPr>
          <p:cNvPr id="21511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4476750"/>
            <a:ext cx="21336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4419600"/>
            <a:ext cx="2125663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3" name="Rectangle 15"/>
          <p:cNvSpPr>
            <a:spLocks noChangeArrowheads="1"/>
          </p:cNvSpPr>
          <p:nvPr/>
        </p:nvSpPr>
        <p:spPr bwMode="auto">
          <a:xfrm>
            <a:off x="6553200" y="2859088"/>
            <a:ext cx="21336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Shifting the lens upwards results in a picture of the entire subject</a:t>
            </a:r>
          </a:p>
        </p:txBody>
      </p:sp>
      <p:sp>
        <p:nvSpPr>
          <p:cNvPr id="21514" name="Rectangle 16"/>
          <p:cNvSpPr>
            <a:spLocks noChangeArrowheads="1"/>
          </p:cNvSpPr>
          <p:nvPr/>
        </p:nvSpPr>
        <p:spPr bwMode="auto">
          <a:xfrm>
            <a:off x="1530350" y="6491288"/>
            <a:ext cx="5784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hlinkClick r:id="rId5"/>
              </a:rPr>
              <a:t>http://en.wikipedia.org/wiki/Perspective_correction_lens</a:t>
            </a:r>
            <a:endParaRPr lang="en-US" sz="1800"/>
          </a:p>
        </p:txBody>
      </p:sp>
      <p:pic>
        <p:nvPicPr>
          <p:cNvPr id="21515" name="Picture 17" descr="view_camera_wik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625" y="1905000"/>
            <a:ext cx="82867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Perspective distortion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Problem for architectural photography: converging verticals</a:t>
            </a:r>
          </a:p>
          <a:p>
            <a:pPr>
              <a:buFontTx/>
              <a:buChar char="•"/>
            </a:pPr>
            <a:r>
              <a:rPr lang="en-US" smtClean="0"/>
              <a:t>Result:</a:t>
            </a:r>
          </a:p>
        </p:txBody>
      </p:sp>
      <p:pic>
        <p:nvPicPr>
          <p:cNvPr id="2253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362200"/>
            <a:ext cx="3328988" cy="43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7543800" y="6583363"/>
            <a:ext cx="14271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F. Durand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Perspective distortion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What does a sphere project to?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05100" y="1524000"/>
            <a:ext cx="3717925" cy="5273675"/>
            <a:chOff x="1704" y="960"/>
            <a:chExt cx="2342" cy="3322"/>
          </a:xfrm>
        </p:grpSpPr>
        <p:pic>
          <p:nvPicPr>
            <p:cNvPr id="2458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04" y="960"/>
              <a:ext cx="2342" cy="3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82" name="Rectangle 5"/>
            <p:cNvSpPr>
              <a:spLocks noChangeArrowheads="1"/>
            </p:cNvSpPr>
            <p:nvPr/>
          </p:nvSpPr>
          <p:spPr bwMode="auto">
            <a:xfrm>
              <a:off x="3024" y="4128"/>
              <a:ext cx="99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sz="1000">
                  <a:latin typeface="EngraversGothic BT Regular" charset="0"/>
                </a:rPr>
                <a:t>Image source: F. Durand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Perspective distortion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What does a sphere project to?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t="67528"/>
          <a:stretch>
            <a:fillRect/>
          </a:stretch>
        </p:blipFill>
        <p:spPr bwMode="auto">
          <a:xfrm>
            <a:off x="492125" y="1905000"/>
            <a:ext cx="8270875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715000" y="2514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Freeform 7"/>
          <p:cNvSpPr>
            <a:spLocks/>
          </p:cNvSpPr>
          <p:nvPr/>
        </p:nvSpPr>
        <p:spPr bwMode="auto">
          <a:xfrm>
            <a:off x="8001000" y="2362200"/>
            <a:ext cx="533400" cy="685800"/>
          </a:xfrm>
          <a:custGeom>
            <a:avLst/>
            <a:gdLst>
              <a:gd name="T0" fmla="*/ 0 w 336"/>
              <a:gd name="T1" fmla="*/ 76200 h 432"/>
              <a:gd name="T2" fmla="*/ 76200 w 336"/>
              <a:gd name="T3" fmla="*/ 685800 h 432"/>
              <a:gd name="T4" fmla="*/ 533400 w 336"/>
              <a:gd name="T5" fmla="*/ 533400 h 432"/>
              <a:gd name="T6" fmla="*/ 533400 w 336"/>
              <a:gd name="T7" fmla="*/ 228600 h 432"/>
              <a:gd name="T8" fmla="*/ 76200 w 336"/>
              <a:gd name="T9" fmla="*/ 0 h 432"/>
              <a:gd name="T10" fmla="*/ 0 w 336"/>
              <a:gd name="T11" fmla="*/ 7620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6"/>
              <a:gd name="T19" fmla="*/ 0 h 432"/>
              <a:gd name="T20" fmla="*/ 336 w 336"/>
              <a:gd name="T21" fmla="*/ 432 h 4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6" h="432">
                <a:moveTo>
                  <a:pt x="0" y="48"/>
                </a:moveTo>
                <a:lnTo>
                  <a:pt x="48" y="432"/>
                </a:lnTo>
                <a:lnTo>
                  <a:pt x="336" y="336"/>
                </a:lnTo>
                <a:lnTo>
                  <a:pt x="336" y="144"/>
                </a:lnTo>
                <a:lnTo>
                  <a:pt x="48" y="0"/>
                </a:lnTo>
                <a:lnTo>
                  <a:pt x="0" y="4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Perspective distortion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The exterior columns appear bigger</a:t>
            </a:r>
          </a:p>
          <a:p>
            <a:pPr>
              <a:buFontTx/>
              <a:buChar char="•"/>
            </a:pPr>
            <a:r>
              <a:rPr lang="en-US" smtClean="0"/>
              <a:t>The distortion is not due to lens flaws</a:t>
            </a:r>
          </a:p>
          <a:p>
            <a:pPr>
              <a:buFontTx/>
              <a:buChar char="•"/>
            </a:pPr>
            <a:r>
              <a:rPr lang="en-US" smtClean="0"/>
              <a:t>Problem pointed out by Da Vinci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743200"/>
            <a:ext cx="5410200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12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2743200"/>
            <a:ext cx="22971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7848600" y="6400800"/>
            <a:ext cx="12303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000">
                <a:latin typeface="EngraversGothic BT Regular" charset="0"/>
              </a:rPr>
              <a:t>Slide by F. Durand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Perspective distortion: People</a:t>
            </a:r>
          </a:p>
        </p:txBody>
      </p:sp>
      <p:graphicFrame>
        <p:nvGraphicFramePr>
          <p:cNvPr id="2050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1441450" y="1485900"/>
          <a:ext cx="6261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4" imgW="6260317" imgH="4114286" progId="Photoshop.Image.10">
                  <p:embed/>
                </p:oleObj>
              </mc:Choice>
              <mc:Fallback>
                <p:oleObj name="Image" r:id="rId4" imgW="6260317" imgH="4114286" progId="Photoshop.Image.1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450" y="1485900"/>
                        <a:ext cx="6261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Modeling projection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8153400" cy="2514600"/>
          </a:xfrm>
        </p:spPr>
        <p:txBody>
          <a:bodyPr/>
          <a:lstStyle/>
          <a:p>
            <a:r>
              <a:rPr lang="en-US" smtClean="0"/>
              <a:t>The coordinate system</a:t>
            </a:r>
          </a:p>
          <a:p>
            <a:pPr lvl="1"/>
            <a:r>
              <a:rPr lang="en-US" sz="1800" smtClean="0"/>
              <a:t>The optical center (</a:t>
            </a:r>
            <a:r>
              <a:rPr lang="en-US" sz="1800" b="1" i="1" smtClean="0"/>
              <a:t>O</a:t>
            </a:r>
            <a:r>
              <a:rPr lang="en-US" sz="1800" smtClean="0"/>
              <a:t>) is at the origin</a:t>
            </a:r>
          </a:p>
          <a:p>
            <a:pPr lvl="1"/>
            <a:r>
              <a:rPr lang="en-US" sz="1800" smtClean="0"/>
              <a:t>The image plane is parallel to xy-plane (perpendicular to z axis) </a:t>
            </a:r>
            <a:br>
              <a:rPr lang="en-US" sz="1800" smtClean="0"/>
            </a:br>
            <a:endParaRPr lang="en-US" sz="1800" smtClean="0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2844800" y="990600"/>
            <a:ext cx="3479800" cy="290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Text Box 19"/>
          <p:cNvSpPr txBox="1">
            <a:spLocks noChangeArrowheads="1"/>
          </p:cNvSpPr>
          <p:nvPr/>
        </p:nvSpPr>
        <p:spPr bwMode="auto">
          <a:xfrm>
            <a:off x="7265988" y="6583363"/>
            <a:ext cx="19542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J. Ponce, S. Seitz</a:t>
            </a:r>
          </a:p>
        </p:txBody>
      </p:sp>
      <p:grpSp>
        <p:nvGrpSpPr>
          <p:cNvPr id="27654" name="Group 15"/>
          <p:cNvGrpSpPr>
            <a:grpSpLocks/>
          </p:cNvGrpSpPr>
          <p:nvPr/>
        </p:nvGrpSpPr>
        <p:grpSpPr bwMode="auto">
          <a:xfrm>
            <a:off x="838200" y="990600"/>
            <a:ext cx="7772400" cy="2847975"/>
            <a:chOff x="838200" y="990600"/>
            <a:chExt cx="7772400" cy="2847975"/>
          </a:xfrm>
        </p:grpSpPr>
        <p:sp>
          <p:nvSpPr>
            <p:cNvPr id="27655" name="Rectangle 6"/>
            <p:cNvSpPr>
              <a:spLocks noChangeArrowheads="1"/>
            </p:cNvSpPr>
            <p:nvPr/>
          </p:nvSpPr>
          <p:spPr bwMode="auto">
            <a:xfrm>
              <a:off x="838200" y="1905000"/>
              <a:ext cx="77724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143000" lvl="2" indent="-228600">
                <a:spcBef>
                  <a:spcPct val="20000"/>
                </a:spcBef>
                <a:buFontTx/>
                <a:buChar char="–"/>
              </a:pPr>
              <a:endParaRPr lang="ru-RU" sz="1600"/>
            </a:p>
          </p:txBody>
        </p:sp>
        <p:grpSp>
          <p:nvGrpSpPr>
            <p:cNvPr id="27656" name="Group 14"/>
            <p:cNvGrpSpPr>
              <a:grpSpLocks/>
            </p:cNvGrpSpPr>
            <p:nvPr/>
          </p:nvGrpSpPr>
          <p:grpSpPr bwMode="auto">
            <a:xfrm>
              <a:off x="1371600" y="990600"/>
              <a:ext cx="6858000" cy="2847975"/>
              <a:chOff x="864" y="624"/>
              <a:chExt cx="4320" cy="1794"/>
            </a:xfrm>
          </p:grpSpPr>
          <p:pic>
            <p:nvPicPr>
              <p:cNvPr id="27660" name="Picture 15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64" y="624"/>
                <a:ext cx="4320" cy="17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61" name="Text Box 16"/>
              <p:cNvSpPr txBox="1">
                <a:spLocks noChangeArrowheads="1"/>
              </p:cNvSpPr>
              <p:nvPr/>
            </p:nvSpPr>
            <p:spPr bwMode="auto">
              <a:xfrm>
                <a:off x="2256" y="1920"/>
                <a:ext cx="768" cy="25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/>
                  <a:t>x</a:t>
                </a:r>
              </a:p>
            </p:txBody>
          </p:sp>
          <p:sp>
            <p:nvSpPr>
              <p:cNvPr id="27662" name="Text Box 17"/>
              <p:cNvSpPr txBox="1">
                <a:spLocks noChangeArrowheads="1"/>
              </p:cNvSpPr>
              <p:nvPr/>
            </p:nvSpPr>
            <p:spPr bwMode="auto">
              <a:xfrm>
                <a:off x="2688" y="662"/>
                <a:ext cx="240" cy="25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/>
                  <a:t>y</a:t>
                </a:r>
              </a:p>
            </p:txBody>
          </p:sp>
          <p:sp>
            <p:nvSpPr>
              <p:cNvPr id="27663" name="Text Box 18"/>
              <p:cNvSpPr txBox="1">
                <a:spLocks noChangeArrowheads="1"/>
              </p:cNvSpPr>
              <p:nvPr/>
            </p:nvSpPr>
            <p:spPr bwMode="auto">
              <a:xfrm>
                <a:off x="2064" y="1238"/>
                <a:ext cx="288" cy="25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/>
                  <a:t>z</a:t>
                </a:r>
              </a:p>
            </p:txBody>
          </p:sp>
        </p:grpSp>
        <p:sp>
          <p:nvSpPr>
            <p:cNvPr id="27657" name="Rectangle 20"/>
            <p:cNvSpPr>
              <a:spLocks noChangeArrowheads="1"/>
            </p:cNvSpPr>
            <p:nvPr/>
          </p:nvSpPr>
          <p:spPr bwMode="auto">
            <a:xfrm>
              <a:off x="2057400" y="2514600"/>
              <a:ext cx="381000" cy="2286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Freeform 12"/>
            <p:cNvSpPr>
              <a:spLocks/>
            </p:cNvSpPr>
            <p:nvPr/>
          </p:nvSpPr>
          <p:spPr bwMode="auto">
            <a:xfrm>
              <a:off x="2406316" y="1235242"/>
              <a:ext cx="368968" cy="352926"/>
            </a:xfrm>
            <a:custGeom>
              <a:avLst/>
              <a:gdLst>
                <a:gd name="T0" fmla="*/ 0 w 368968"/>
                <a:gd name="T1" fmla="*/ 208547 h 352926"/>
                <a:gd name="T2" fmla="*/ 112295 w 368968"/>
                <a:gd name="T3" fmla="*/ 64169 h 352926"/>
                <a:gd name="T4" fmla="*/ 272716 w 368968"/>
                <a:gd name="T5" fmla="*/ 0 h 352926"/>
                <a:gd name="T6" fmla="*/ 368968 w 368968"/>
                <a:gd name="T7" fmla="*/ 64169 h 352926"/>
                <a:gd name="T8" fmla="*/ 352926 w 368968"/>
                <a:gd name="T9" fmla="*/ 336884 h 352926"/>
                <a:gd name="T10" fmla="*/ 96252 w 368968"/>
                <a:gd name="T11" fmla="*/ 352926 h 352926"/>
                <a:gd name="T12" fmla="*/ 0 w 368968"/>
                <a:gd name="T13" fmla="*/ 208547 h 3529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8968" h="352926">
                  <a:moveTo>
                    <a:pt x="0" y="208547"/>
                  </a:moveTo>
                  <a:lnTo>
                    <a:pt x="112295" y="64169"/>
                  </a:lnTo>
                  <a:lnTo>
                    <a:pt x="272716" y="0"/>
                  </a:lnTo>
                  <a:lnTo>
                    <a:pt x="368968" y="64169"/>
                  </a:lnTo>
                  <a:lnTo>
                    <a:pt x="352926" y="336884"/>
                  </a:lnTo>
                  <a:lnTo>
                    <a:pt x="96252" y="352926"/>
                  </a:lnTo>
                  <a:lnTo>
                    <a:pt x="0" y="208547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9" name="TextBox 14"/>
            <p:cNvSpPr txBox="1">
              <a:spLocks noChangeArrowheads="1"/>
            </p:cNvSpPr>
            <p:nvPr/>
          </p:nvSpPr>
          <p:spPr bwMode="auto">
            <a:xfrm>
              <a:off x="3124200" y="1307592"/>
              <a:ext cx="269626" cy="4616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Modeling projection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3733800"/>
            <a:ext cx="7848600" cy="2438400"/>
          </a:xfrm>
        </p:spPr>
        <p:txBody>
          <a:bodyPr/>
          <a:lstStyle/>
          <a:p>
            <a:pPr marL="0" indent="0"/>
            <a:r>
              <a:rPr lang="en-US" smtClean="0"/>
              <a:t>Projection equations</a:t>
            </a:r>
          </a:p>
          <a:p>
            <a:pPr lvl="1"/>
            <a:r>
              <a:rPr lang="en-US" sz="1800" smtClean="0"/>
              <a:t>Compute intersection with image plane of ray from </a:t>
            </a:r>
            <a:r>
              <a:rPr lang="en-US" sz="1800" b="1" i="1" smtClean="0"/>
              <a:t>P</a:t>
            </a:r>
            <a:r>
              <a:rPr lang="en-US" sz="1800" smtClean="0"/>
              <a:t> = (x,y,z) to </a:t>
            </a:r>
            <a:r>
              <a:rPr lang="en-US" sz="1800" b="1" i="1" smtClean="0"/>
              <a:t>O</a:t>
            </a:r>
          </a:p>
          <a:p>
            <a:pPr lvl="1"/>
            <a:r>
              <a:rPr lang="en-US" sz="1800" smtClean="0"/>
              <a:t>Derived using similar triangles</a:t>
            </a:r>
          </a:p>
        </p:txBody>
      </p:sp>
      <p:graphicFrame>
        <p:nvGraphicFramePr>
          <p:cNvPr id="3074" name="Object 1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919413" y="4810125"/>
          <a:ext cx="353218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4" imgW="1536480" imgH="393480" progId="Equation.3">
                  <p:embed/>
                </p:oleObj>
              </mc:Choice>
              <mc:Fallback>
                <p:oleObj name="Equation" r:id="rId4" imgW="1536480" imgH="393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9413" y="4810125"/>
                        <a:ext cx="3532187" cy="904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10"/>
          <p:cNvSpPr txBox="1">
            <a:spLocks noChangeArrowheads="1"/>
          </p:cNvSpPr>
          <p:nvPr/>
        </p:nvSpPr>
        <p:spPr bwMode="auto">
          <a:xfrm>
            <a:off x="7239000" y="6583363"/>
            <a:ext cx="19542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J. Ponce, S. Seitz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685800" y="5715000"/>
            <a:ext cx="7772400" cy="1096963"/>
            <a:chOff x="432" y="3600"/>
            <a:chExt cx="4896" cy="691"/>
          </a:xfrm>
        </p:grpSpPr>
        <p:sp>
          <p:nvSpPr>
            <p:cNvPr id="3090" name="Rectangle 9"/>
            <p:cNvSpPr>
              <a:spLocks noChangeArrowheads="1"/>
            </p:cNvSpPr>
            <p:nvPr/>
          </p:nvSpPr>
          <p:spPr bwMode="auto">
            <a:xfrm>
              <a:off x="432" y="3600"/>
              <a:ext cx="4896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742950" lvl="1" indent="-285750">
                <a:spcBef>
                  <a:spcPct val="20000"/>
                </a:spcBef>
                <a:buFontTx/>
                <a:buChar char="•"/>
              </a:pPr>
              <a:r>
                <a:rPr lang="en-US" sz="1800"/>
                <a:t>We get the projection by throwing out the last coordinate:</a:t>
              </a:r>
            </a:p>
          </p:txBody>
        </p:sp>
        <p:graphicFrame>
          <p:nvGraphicFramePr>
            <p:cNvPr id="3075" name="Object 20"/>
            <p:cNvGraphicFramePr>
              <a:graphicFrameLocks noChangeAspect="1"/>
            </p:cNvGraphicFramePr>
            <p:nvPr/>
          </p:nvGraphicFramePr>
          <p:xfrm>
            <a:off x="1959" y="3744"/>
            <a:ext cx="1888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Equation" r:id="rId6" imgW="1358640" imgH="393480" progId="Equation.3">
                    <p:embed/>
                  </p:oleObj>
                </mc:Choice>
                <mc:Fallback>
                  <p:oleObj name="Equation" r:id="rId6" imgW="1358640" imgH="39348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" y="3744"/>
                          <a:ext cx="1888" cy="5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80" name="Group 19"/>
          <p:cNvGrpSpPr>
            <a:grpSpLocks/>
          </p:cNvGrpSpPr>
          <p:nvPr/>
        </p:nvGrpSpPr>
        <p:grpSpPr bwMode="auto">
          <a:xfrm>
            <a:off x="1371600" y="990600"/>
            <a:ext cx="6858000" cy="2906713"/>
            <a:chOff x="1371600" y="990600"/>
            <a:chExt cx="6858000" cy="2906713"/>
          </a:xfrm>
        </p:grpSpPr>
        <p:grpSp>
          <p:nvGrpSpPr>
            <p:cNvPr id="3081" name="Group 22"/>
            <p:cNvGrpSpPr>
              <a:grpSpLocks/>
            </p:cNvGrpSpPr>
            <p:nvPr/>
          </p:nvGrpSpPr>
          <p:grpSpPr bwMode="auto">
            <a:xfrm>
              <a:off x="1371600" y="990600"/>
              <a:ext cx="6858000" cy="2847975"/>
              <a:chOff x="864" y="624"/>
              <a:chExt cx="4320" cy="1794"/>
            </a:xfrm>
          </p:grpSpPr>
          <p:pic>
            <p:nvPicPr>
              <p:cNvPr id="3086" name="Picture 12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64" y="624"/>
                <a:ext cx="4320" cy="17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87" name="Text Box 13"/>
              <p:cNvSpPr txBox="1">
                <a:spLocks noChangeArrowheads="1"/>
              </p:cNvSpPr>
              <p:nvPr/>
            </p:nvSpPr>
            <p:spPr bwMode="auto">
              <a:xfrm>
                <a:off x="2256" y="1920"/>
                <a:ext cx="768" cy="25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/>
                  <a:t>x</a:t>
                </a:r>
              </a:p>
            </p:txBody>
          </p:sp>
          <p:sp>
            <p:nvSpPr>
              <p:cNvPr id="3088" name="Text Box 14"/>
              <p:cNvSpPr txBox="1">
                <a:spLocks noChangeArrowheads="1"/>
              </p:cNvSpPr>
              <p:nvPr/>
            </p:nvSpPr>
            <p:spPr bwMode="auto">
              <a:xfrm>
                <a:off x="2688" y="662"/>
                <a:ext cx="240" cy="25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/>
                  <a:t>y</a:t>
                </a:r>
              </a:p>
            </p:txBody>
          </p:sp>
          <p:sp>
            <p:nvSpPr>
              <p:cNvPr id="3089" name="Text Box 15"/>
              <p:cNvSpPr txBox="1">
                <a:spLocks noChangeArrowheads="1"/>
              </p:cNvSpPr>
              <p:nvPr/>
            </p:nvSpPr>
            <p:spPr bwMode="auto">
              <a:xfrm>
                <a:off x="2064" y="1238"/>
                <a:ext cx="288" cy="25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/>
                  <a:t>z</a:t>
                </a:r>
              </a:p>
            </p:txBody>
          </p:sp>
        </p:grpSp>
        <p:sp>
          <p:nvSpPr>
            <p:cNvPr id="3082" name="Rectangle 4"/>
            <p:cNvSpPr>
              <a:spLocks noChangeArrowheads="1"/>
            </p:cNvSpPr>
            <p:nvPr/>
          </p:nvSpPr>
          <p:spPr bwMode="auto">
            <a:xfrm>
              <a:off x="2844800" y="990600"/>
              <a:ext cx="3479800" cy="290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" name="Rectangle 26"/>
            <p:cNvSpPr>
              <a:spLocks noChangeArrowheads="1"/>
            </p:cNvSpPr>
            <p:nvPr/>
          </p:nvSpPr>
          <p:spPr bwMode="auto">
            <a:xfrm>
              <a:off x="2057400" y="2514600"/>
              <a:ext cx="381000" cy="2286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4" name="Freeform 17"/>
            <p:cNvSpPr>
              <a:spLocks/>
            </p:cNvSpPr>
            <p:nvPr/>
          </p:nvSpPr>
          <p:spPr bwMode="auto">
            <a:xfrm>
              <a:off x="2406316" y="1235242"/>
              <a:ext cx="368968" cy="352926"/>
            </a:xfrm>
            <a:custGeom>
              <a:avLst/>
              <a:gdLst>
                <a:gd name="T0" fmla="*/ 0 w 368968"/>
                <a:gd name="T1" fmla="*/ 208547 h 352926"/>
                <a:gd name="T2" fmla="*/ 112295 w 368968"/>
                <a:gd name="T3" fmla="*/ 64169 h 352926"/>
                <a:gd name="T4" fmla="*/ 272716 w 368968"/>
                <a:gd name="T5" fmla="*/ 0 h 352926"/>
                <a:gd name="T6" fmla="*/ 368968 w 368968"/>
                <a:gd name="T7" fmla="*/ 64169 h 352926"/>
                <a:gd name="T8" fmla="*/ 352926 w 368968"/>
                <a:gd name="T9" fmla="*/ 336884 h 352926"/>
                <a:gd name="T10" fmla="*/ 96252 w 368968"/>
                <a:gd name="T11" fmla="*/ 352926 h 352926"/>
                <a:gd name="T12" fmla="*/ 0 w 368968"/>
                <a:gd name="T13" fmla="*/ 208547 h 3529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8968" h="352926">
                  <a:moveTo>
                    <a:pt x="0" y="208547"/>
                  </a:moveTo>
                  <a:lnTo>
                    <a:pt x="112295" y="64169"/>
                  </a:lnTo>
                  <a:lnTo>
                    <a:pt x="272716" y="0"/>
                  </a:lnTo>
                  <a:lnTo>
                    <a:pt x="368968" y="64169"/>
                  </a:lnTo>
                  <a:lnTo>
                    <a:pt x="352926" y="336884"/>
                  </a:lnTo>
                  <a:lnTo>
                    <a:pt x="96252" y="352926"/>
                  </a:lnTo>
                  <a:lnTo>
                    <a:pt x="0" y="208547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" name="TextBox 18"/>
            <p:cNvSpPr txBox="1">
              <a:spLocks noChangeArrowheads="1"/>
            </p:cNvSpPr>
            <p:nvPr/>
          </p:nvSpPr>
          <p:spPr bwMode="auto">
            <a:xfrm>
              <a:off x="3124200" y="1307592"/>
              <a:ext cx="269626" cy="4616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The pinhole projection model</a:t>
            </a:r>
          </a:p>
          <a:p>
            <a:pPr lvl="1"/>
            <a:r>
              <a:rPr lang="en-US" dirty="0" smtClean="0"/>
              <a:t>Qualitative properties</a:t>
            </a:r>
          </a:p>
          <a:p>
            <a:pPr lvl="1"/>
            <a:r>
              <a:rPr lang="en-US" dirty="0" smtClean="0"/>
              <a:t>Perspective projection matrix</a:t>
            </a:r>
          </a:p>
          <a:p>
            <a:pPr>
              <a:buFontTx/>
              <a:buChar char="•"/>
            </a:pPr>
            <a:r>
              <a:rPr lang="en-US" dirty="0" smtClean="0"/>
              <a:t>Cameras with lenses</a:t>
            </a:r>
          </a:p>
          <a:p>
            <a:pPr lvl="1"/>
            <a:r>
              <a:rPr lang="en-US" dirty="0" smtClean="0"/>
              <a:t>Depth of focus</a:t>
            </a:r>
          </a:p>
          <a:p>
            <a:pPr lvl="1"/>
            <a:r>
              <a:rPr lang="en-US" dirty="0" smtClean="0"/>
              <a:t>Field of view</a:t>
            </a:r>
          </a:p>
          <a:p>
            <a:pPr lvl="1"/>
            <a:r>
              <a:rPr lang="en-US" dirty="0" smtClean="0"/>
              <a:t>Lens aberrations</a:t>
            </a:r>
          </a:p>
          <a:p>
            <a:pPr>
              <a:buFontTx/>
              <a:buChar char="•"/>
            </a:pPr>
            <a:r>
              <a:rPr lang="en-US" dirty="0" smtClean="0"/>
              <a:t>Digital cameras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Artifacts</a:t>
            </a:r>
          </a:p>
          <a:p>
            <a:pPr>
              <a:buFontTx/>
              <a:buChar char="•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Homogeneous coordinates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533400"/>
          </a:xfrm>
        </p:spPr>
        <p:txBody>
          <a:bodyPr/>
          <a:lstStyle/>
          <a:p>
            <a:r>
              <a:rPr lang="en-US" smtClean="0"/>
              <a:t>Is this a linear transformation?</a:t>
            </a:r>
          </a:p>
        </p:txBody>
      </p:sp>
      <p:sp>
        <p:nvSpPr>
          <p:cNvPr id="290820" name="Rectangle 4"/>
          <p:cNvSpPr>
            <a:spLocks noChangeArrowheads="1"/>
          </p:cNvSpPr>
          <p:nvPr/>
        </p:nvSpPr>
        <p:spPr bwMode="auto">
          <a:xfrm>
            <a:off x="685800" y="205740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/>
          </a:p>
          <a:p>
            <a:pPr marL="342900" indent="-342900">
              <a:spcBef>
                <a:spcPct val="20000"/>
              </a:spcBef>
            </a:pPr>
            <a:r>
              <a:rPr lang="en-US" sz="2800"/>
              <a:t>Trick:  add one more coordinate:</a:t>
            </a:r>
          </a:p>
        </p:txBody>
      </p:sp>
      <p:sp>
        <p:nvSpPr>
          <p:cNvPr id="290821" name="Text Box 5"/>
          <p:cNvSpPr txBox="1">
            <a:spLocks noChangeArrowheads="1"/>
          </p:cNvSpPr>
          <p:nvPr/>
        </p:nvSpPr>
        <p:spPr bwMode="auto">
          <a:xfrm>
            <a:off x="1793875" y="4125913"/>
            <a:ext cx="2625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homogeneous image </a:t>
            </a:r>
          </a:p>
          <a:p>
            <a:pPr algn="ctr"/>
            <a:r>
              <a:rPr lang="en-US" sz="2000"/>
              <a:t>coordinates</a:t>
            </a:r>
          </a:p>
        </p:txBody>
      </p:sp>
      <p:sp>
        <p:nvSpPr>
          <p:cNvPr id="290822" name="Text Box 6"/>
          <p:cNvSpPr txBox="1">
            <a:spLocks noChangeArrowheads="1"/>
          </p:cNvSpPr>
          <p:nvPr/>
        </p:nvSpPr>
        <p:spPr bwMode="auto">
          <a:xfrm>
            <a:off x="5541963" y="4114800"/>
            <a:ext cx="26114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homogeneous scene </a:t>
            </a:r>
          </a:p>
          <a:p>
            <a:pPr algn="ctr"/>
            <a:r>
              <a:rPr lang="en-US" sz="2000"/>
              <a:t>coordinates</a:t>
            </a:r>
          </a:p>
        </p:txBody>
      </p:sp>
      <p:sp>
        <p:nvSpPr>
          <p:cNvPr id="290823" name="Rectangle 7"/>
          <p:cNvSpPr>
            <a:spLocks noChangeArrowheads="1"/>
          </p:cNvSpPr>
          <p:nvPr/>
        </p:nvSpPr>
        <p:spPr bwMode="auto">
          <a:xfrm>
            <a:off x="685800" y="49530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/>
              <a:t>Converting </a:t>
            </a:r>
            <a:r>
              <a:rPr lang="en-US" sz="2800" i="1"/>
              <a:t>from</a:t>
            </a:r>
            <a:r>
              <a:rPr lang="en-US" sz="2800"/>
              <a:t> homogeneous coordinates</a:t>
            </a:r>
          </a:p>
        </p:txBody>
      </p:sp>
      <p:pic>
        <p:nvPicPr>
          <p:cNvPr id="290824" name="Picture 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89088" y="2974975"/>
            <a:ext cx="1843087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0825" name="Picture 9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01738" y="5600700"/>
            <a:ext cx="26225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0826" name="Picture 10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43450" y="5456238"/>
            <a:ext cx="327660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0827" name="Rectangle 11"/>
          <p:cNvSpPr>
            <a:spLocks noChangeArrowheads="1"/>
          </p:cNvSpPr>
          <p:nvPr/>
        </p:nvSpPr>
        <p:spPr bwMode="auto">
          <a:xfrm>
            <a:off x="685800" y="20574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/>
              <a:t>no—division by z is nonlinear</a:t>
            </a:r>
          </a:p>
        </p:txBody>
      </p:sp>
      <p:pic>
        <p:nvPicPr>
          <p:cNvPr id="290828" name="Picture 12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122863" y="2871788"/>
            <a:ext cx="2112962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0" name="Text Box 13"/>
          <p:cNvSpPr txBox="1">
            <a:spLocks noChangeArrowheads="1"/>
          </p:cNvSpPr>
          <p:nvPr/>
        </p:nvSpPr>
        <p:spPr bwMode="auto">
          <a:xfrm>
            <a:off x="76073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graphicFrame>
        <p:nvGraphicFramePr>
          <p:cNvPr id="4098" name="Object 1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831850" y="808038"/>
          <a:ext cx="299720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12" imgW="1358640" imgH="393480" progId="Equation.3">
                  <p:embed/>
                </p:oleObj>
              </mc:Choice>
              <mc:Fallback>
                <p:oleObj name="Equation" r:id="rId12" imgW="1358640" imgH="393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50" y="808038"/>
                        <a:ext cx="2997200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0" grpId="0"/>
      <p:bldP spid="290821" grpId="0"/>
      <p:bldP spid="290822" grpId="0"/>
      <p:bldP spid="290823" grpId="0"/>
      <p:bldP spid="290827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Perspective Projection Matrix</a:t>
            </a:r>
          </a:p>
        </p:txBody>
      </p:sp>
      <p:sp>
        <p:nvSpPr>
          <p:cNvPr id="512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3657600"/>
          </a:xfrm>
        </p:spPr>
        <p:txBody>
          <a:bodyPr/>
          <a:lstStyle/>
          <a:p>
            <a:r>
              <a:rPr lang="en-US" sz="2400" dirty="0" smtClean="0"/>
              <a:t>Projection is a matrix multiplication using homogeneous coordinates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6308725" y="3549650"/>
            <a:ext cx="2301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divide by the third coordinate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Perspective Projection Matrix</a:t>
            </a:r>
          </a:p>
        </p:txBody>
      </p:sp>
      <p:sp>
        <p:nvSpPr>
          <p:cNvPr id="512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3657600"/>
          </a:xfrm>
        </p:spPr>
        <p:txBody>
          <a:bodyPr/>
          <a:lstStyle/>
          <a:p>
            <a:r>
              <a:rPr lang="en-US" sz="2400" dirty="0" smtClean="0"/>
              <a:t>Projection is a matrix multiplication using homogeneous coordinates</a:t>
            </a:r>
          </a:p>
        </p:txBody>
      </p:sp>
      <p:graphicFrame>
        <p:nvGraphicFramePr>
          <p:cNvPr id="5122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963613" y="1905000"/>
          <a:ext cx="4854575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8" name="Equation" r:id="rId4" imgW="1854000" imgH="914400" progId="Equation.3">
                  <p:embed/>
                </p:oleObj>
              </mc:Choice>
              <mc:Fallback>
                <p:oleObj name="Equation" r:id="rId4" imgW="18540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1905000"/>
                        <a:ext cx="4854575" cy="239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010275" y="2546350"/>
          <a:ext cx="2303463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9" name="Equation" r:id="rId6" imgW="876240" imgH="393480" progId="Equation.3">
                  <p:embed/>
                </p:oleObj>
              </mc:Choice>
              <mc:Fallback>
                <p:oleObj name="Equation" r:id="rId6" imgW="87624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275" y="2546350"/>
                        <a:ext cx="2303463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2"/>
          <p:cNvSpPr txBox="1">
            <a:spLocks noChangeArrowheads="1"/>
          </p:cNvSpPr>
          <p:nvPr/>
        </p:nvSpPr>
        <p:spPr bwMode="auto">
          <a:xfrm>
            <a:off x="6308725" y="3549650"/>
            <a:ext cx="2301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divide by the third coordinate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Perspective Projection Matrix</a:t>
            </a:r>
          </a:p>
        </p:txBody>
      </p:sp>
      <p:sp>
        <p:nvSpPr>
          <p:cNvPr id="615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3657600"/>
          </a:xfrm>
        </p:spPr>
        <p:txBody>
          <a:bodyPr/>
          <a:lstStyle/>
          <a:p>
            <a:r>
              <a:rPr lang="en-US" sz="2400" dirty="0" smtClean="0"/>
              <a:t>Projection is a matrix multiplication using homogeneous coordinates</a:t>
            </a:r>
          </a:p>
        </p:txBody>
      </p:sp>
      <p:graphicFrame>
        <p:nvGraphicFramePr>
          <p:cNvPr id="6146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963613" y="1905000"/>
          <a:ext cx="4854575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4" imgW="1854000" imgH="914400" progId="Equation.3">
                  <p:embed/>
                </p:oleObj>
              </mc:Choice>
              <mc:Fallback>
                <p:oleObj name="Equation" r:id="rId4" imgW="18540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1905000"/>
                        <a:ext cx="4854575" cy="239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010275" y="2546350"/>
          <a:ext cx="2303463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6" imgW="876240" imgH="393480" progId="Equation.3">
                  <p:embed/>
                </p:oleObj>
              </mc:Choice>
              <mc:Fallback>
                <p:oleObj name="Equation" r:id="rId6" imgW="87624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275" y="2546350"/>
                        <a:ext cx="2303463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533400" y="4343400"/>
            <a:ext cx="836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In practice: lots of coordinate transformations…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5410200" y="4953000"/>
            <a:ext cx="1524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World to </a:t>
            </a:r>
            <a:br>
              <a:rPr lang="en-US" sz="1400"/>
            </a:br>
            <a:r>
              <a:rPr lang="en-US" sz="1400"/>
              <a:t>camera coord. </a:t>
            </a:r>
            <a:br>
              <a:rPr lang="en-US" sz="1400"/>
            </a:br>
            <a:r>
              <a:rPr lang="en-US" sz="1400"/>
              <a:t>trans. matrix</a:t>
            </a:r>
            <a:br>
              <a:rPr lang="en-US" sz="1400"/>
            </a:br>
            <a:r>
              <a:rPr lang="en-US" sz="1400"/>
              <a:t>(4x4)</a:t>
            </a: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3714750" y="5029200"/>
            <a:ext cx="1371600" cy="121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Perspective</a:t>
            </a:r>
            <a:br>
              <a:rPr lang="en-US" sz="1400"/>
            </a:br>
            <a:r>
              <a:rPr lang="en-US" sz="1400"/>
              <a:t>projection matrix</a:t>
            </a:r>
            <a:br>
              <a:rPr lang="en-US" sz="1400"/>
            </a:br>
            <a:r>
              <a:rPr lang="en-US" sz="1400"/>
              <a:t>(3x4)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114550" y="5029200"/>
            <a:ext cx="1295400" cy="121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Camera to </a:t>
            </a:r>
            <a:br>
              <a:rPr lang="en-US" sz="1400"/>
            </a:br>
            <a:r>
              <a:rPr lang="en-US" sz="1400"/>
              <a:t>pixel coord. </a:t>
            </a:r>
            <a:br>
              <a:rPr lang="en-US" sz="1400"/>
            </a:br>
            <a:r>
              <a:rPr lang="en-US" sz="1400"/>
              <a:t>trans. matrix </a:t>
            </a:r>
            <a:br>
              <a:rPr lang="en-US" sz="1400"/>
            </a:br>
            <a:r>
              <a:rPr lang="en-US" sz="1400"/>
              <a:t>(3x3)</a:t>
            </a:r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1676400" y="5373688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1047750" y="5029200"/>
            <a:ext cx="533400" cy="121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2D</a:t>
            </a:r>
          </a:p>
          <a:p>
            <a:pPr algn="ctr"/>
            <a:r>
              <a:rPr lang="en-US" sz="1400"/>
              <a:t>point</a:t>
            </a:r>
            <a:br>
              <a:rPr lang="en-US" sz="1400"/>
            </a:br>
            <a:r>
              <a:rPr lang="en-US" sz="1400"/>
              <a:t>(3x1)</a:t>
            </a:r>
          </a:p>
        </p:txBody>
      </p:sp>
      <p:sp>
        <p:nvSpPr>
          <p:cNvPr id="6157" name="AutoShape 13"/>
          <p:cNvSpPr>
            <a:spLocks noChangeArrowheads="1"/>
          </p:cNvSpPr>
          <p:nvPr/>
        </p:nvSpPr>
        <p:spPr bwMode="auto">
          <a:xfrm>
            <a:off x="5334000" y="4876800"/>
            <a:ext cx="1752600" cy="15240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AutoShape 14"/>
          <p:cNvSpPr>
            <a:spLocks noChangeArrowheads="1"/>
          </p:cNvSpPr>
          <p:nvPr/>
        </p:nvSpPr>
        <p:spPr bwMode="auto">
          <a:xfrm>
            <a:off x="3486150" y="5029200"/>
            <a:ext cx="1752600" cy="12192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AutoShape 15"/>
          <p:cNvSpPr>
            <a:spLocks noChangeArrowheads="1"/>
          </p:cNvSpPr>
          <p:nvPr/>
        </p:nvSpPr>
        <p:spPr bwMode="auto">
          <a:xfrm>
            <a:off x="2114550" y="5029200"/>
            <a:ext cx="1295400" cy="12192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7162800" y="4876800"/>
            <a:ext cx="4572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3D</a:t>
            </a:r>
            <a:br>
              <a:rPr lang="en-US" sz="1400"/>
            </a:br>
            <a:r>
              <a:rPr lang="en-US" sz="1400"/>
              <a:t>point</a:t>
            </a:r>
            <a:br>
              <a:rPr lang="en-US" sz="1400"/>
            </a:br>
            <a:r>
              <a:rPr lang="en-US" sz="1400"/>
              <a:t>(4x1)</a:t>
            </a:r>
          </a:p>
        </p:txBody>
      </p:sp>
      <p:sp>
        <p:nvSpPr>
          <p:cNvPr id="6161" name="AutoShape 17"/>
          <p:cNvSpPr>
            <a:spLocks noChangeArrowheads="1"/>
          </p:cNvSpPr>
          <p:nvPr/>
        </p:nvSpPr>
        <p:spPr bwMode="auto">
          <a:xfrm>
            <a:off x="7162800" y="4876800"/>
            <a:ext cx="533400" cy="15240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2" name="AutoShape 18"/>
          <p:cNvSpPr>
            <a:spLocks noChangeArrowheads="1"/>
          </p:cNvSpPr>
          <p:nvPr/>
        </p:nvSpPr>
        <p:spPr bwMode="auto">
          <a:xfrm>
            <a:off x="1047750" y="5029200"/>
            <a:ext cx="533400" cy="12192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Orthographic Projection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Special case of perspective projection</a:t>
            </a:r>
          </a:p>
          <a:p>
            <a:pPr lvl="1"/>
            <a:r>
              <a:rPr lang="en-US" smtClean="0"/>
              <a:t>Distance from center of projection to image plane is infinite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Also called “parallel projection”</a:t>
            </a:r>
          </a:p>
          <a:p>
            <a:pPr lvl="1"/>
            <a:r>
              <a:rPr lang="en-US" smtClean="0"/>
              <a:t>What’s the projection matrix?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58975" y="5410200"/>
            <a:ext cx="5127625" cy="1319213"/>
            <a:chOff x="1234" y="3441"/>
            <a:chExt cx="3230" cy="831"/>
          </a:xfrm>
        </p:grpSpPr>
        <p:pic>
          <p:nvPicPr>
            <p:cNvPr id="28693" name="Picture 5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34" y="3441"/>
              <a:ext cx="1619" cy="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94" name="Picture 6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17" y="3524"/>
              <a:ext cx="625" cy="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95" name="Picture 7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85" y="3770"/>
              <a:ext cx="679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677" name="Freeform 8"/>
          <p:cNvSpPr>
            <a:spLocks/>
          </p:cNvSpPr>
          <p:nvPr/>
        </p:nvSpPr>
        <p:spPr bwMode="auto">
          <a:xfrm>
            <a:off x="2735263" y="2606675"/>
            <a:ext cx="1638300" cy="1177925"/>
          </a:xfrm>
          <a:custGeom>
            <a:avLst/>
            <a:gdLst>
              <a:gd name="T0" fmla="*/ 0 w 1032"/>
              <a:gd name="T1" fmla="*/ 506413 h 742"/>
              <a:gd name="T2" fmla="*/ 1638300 w 1032"/>
              <a:gd name="T3" fmla="*/ 0 h 742"/>
              <a:gd name="T4" fmla="*/ 636587 w 1032"/>
              <a:gd name="T5" fmla="*/ 1177925 h 742"/>
              <a:gd name="T6" fmla="*/ 0 w 1032"/>
              <a:gd name="T7" fmla="*/ 506413 h 74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742"/>
              <a:gd name="T14" fmla="*/ 1032 w 1032"/>
              <a:gd name="T15" fmla="*/ 742 h 7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742">
                <a:moveTo>
                  <a:pt x="0" y="319"/>
                </a:moveTo>
                <a:lnTo>
                  <a:pt x="1032" y="0"/>
                </a:lnTo>
                <a:lnTo>
                  <a:pt x="401" y="742"/>
                </a:lnTo>
                <a:lnTo>
                  <a:pt x="0" y="319"/>
                </a:lnTo>
                <a:close/>
              </a:path>
            </a:pathLst>
          </a:custGeom>
          <a:noFill/>
          <a:ln w="349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Freeform 9"/>
          <p:cNvSpPr>
            <a:spLocks/>
          </p:cNvSpPr>
          <p:nvPr/>
        </p:nvSpPr>
        <p:spPr bwMode="auto">
          <a:xfrm>
            <a:off x="2711450" y="3054350"/>
            <a:ext cx="71438" cy="93663"/>
          </a:xfrm>
          <a:custGeom>
            <a:avLst/>
            <a:gdLst>
              <a:gd name="T0" fmla="*/ 34925 w 45"/>
              <a:gd name="T1" fmla="*/ 11113 h 59"/>
              <a:gd name="T2" fmla="*/ 58738 w 45"/>
              <a:gd name="T3" fmla="*/ 0 h 59"/>
              <a:gd name="T4" fmla="*/ 71438 w 45"/>
              <a:gd name="T5" fmla="*/ 11113 h 59"/>
              <a:gd name="T6" fmla="*/ 71438 w 45"/>
              <a:gd name="T7" fmla="*/ 34925 h 59"/>
              <a:gd name="T8" fmla="*/ 71438 w 45"/>
              <a:gd name="T9" fmla="*/ 58738 h 59"/>
              <a:gd name="T10" fmla="*/ 58738 w 45"/>
              <a:gd name="T11" fmla="*/ 82550 h 59"/>
              <a:gd name="T12" fmla="*/ 34925 w 45"/>
              <a:gd name="T13" fmla="*/ 93663 h 59"/>
              <a:gd name="T14" fmla="*/ 11113 w 45"/>
              <a:gd name="T15" fmla="*/ 93663 h 59"/>
              <a:gd name="T16" fmla="*/ 0 w 45"/>
              <a:gd name="T17" fmla="*/ 82550 h 59"/>
              <a:gd name="T18" fmla="*/ 0 w 45"/>
              <a:gd name="T19" fmla="*/ 58738 h 59"/>
              <a:gd name="T20" fmla="*/ 0 w 45"/>
              <a:gd name="T21" fmla="*/ 34925 h 59"/>
              <a:gd name="T22" fmla="*/ 11113 w 45"/>
              <a:gd name="T23" fmla="*/ 11113 h 59"/>
              <a:gd name="T24" fmla="*/ 34925 w 45"/>
              <a:gd name="T25" fmla="*/ 11113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2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Freeform 10"/>
          <p:cNvSpPr>
            <a:spLocks/>
          </p:cNvSpPr>
          <p:nvPr/>
        </p:nvSpPr>
        <p:spPr bwMode="auto">
          <a:xfrm>
            <a:off x="4325938" y="2547938"/>
            <a:ext cx="71437" cy="93662"/>
          </a:xfrm>
          <a:custGeom>
            <a:avLst/>
            <a:gdLst>
              <a:gd name="T0" fmla="*/ 36512 w 45"/>
              <a:gd name="T1" fmla="*/ 11112 h 59"/>
              <a:gd name="T2" fmla="*/ 58737 w 45"/>
              <a:gd name="T3" fmla="*/ 0 h 59"/>
              <a:gd name="T4" fmla="*/ 71437 w 45"/>
              <a:gd name="T5" fmla="*/ 11112 h 59"/>
              <a:gd name="T6" fmla="*/ 71437 w 45"/>
              <a:gd name="T7" fmla="*/ 34925 h 59"/>
              <a:gd name="T8" fmla="*/ 71437 w 45"/>
              <a:gd name="T9" fmla="*/ 58737 h 59"/>
              <a:gd name="T10" fmla="*/ 58737 w 45"/>
              <a:gd name="T11" fmla="*/ 82550 h 59"/>
              <a:gd name="T12" fmla="*/ 36512 w 45"/>
              <a:gd name="T13" fmla="*/ 93662 h 59"/>
              <a:gd name="T14" fmla="*/ 12700 w 45"/>
              <a:gd name="T15" fmla="*/ 93662 h 59"/>
              <a:gd name="T16" fmla="*/ 0 w 45"/>
              <a:gd name="T17" fmla="*/ 82550 h 59"/>
              <a:gd name="T18" fmla="*/ 0 w 45"/>
              <a:gd name="T19" fmla="*/ 58737 h 59"/>
              <a:gd name="T20" fmla="*/ 0 w 45"/>
              <a:gd name="T21" fmla="*/ 34925 h 59"/>
              <a:gd name="T22" fmla="*/ 12700 w 45"/>
              <a:gd name="T23" fmla="*/ 11112 h 59"/>
              <a:gd name="T24" fmla="*/ 36512 w 45"/>
              <a:gd name="T25" fmla="*/ 11112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3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3" y="59"/>
                </a:lnTo>
                <a:lnTo>
                  <a:pt x="8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8" y="7"/>
                </a:lnTo>
                <a:lnTo>
                  <a:pt x="23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Freeform 11"/>
          <p:cNvSpPr>
            <a:spLocks/>
          </p:cNvSpPr>
          <p:nvPr/>
        </p:nvSpPr>
        <p:spPr bwMode="auto">
          <a:xfrm>
            <a:off x="3336925" y="3736975"/>
            <a:ext cx="69850" cy="93663"/>
          </a:xfrm>
          <a:custGeom>
            <a:avLst/>
            <a:gdLst>
              <a:gd name="T0" fmla="*/ 34925 w 44"/>
              <a:gd name="T1" fmla="*/ 11113 h 59"/>
              <a:gd name="T2" fmla="*/ 58738 w 44"/>
              <a:gd name="T3" fmla="*/ 0 h 59"/>
              <a:gd name="T4" fmla="*/ 69850 w 44"/>
              <a:gd name="T5" fmla="*/ 11113 h 59"/>
              <a:gd name="T6" fmla="*/ 69850 w 44"/>
              <a:gd name="T7" fmla="*/ 34925 h 59"/>
              <a:gd name="T8" fmla="*/ 69850 w 44"/>
              <a:gd name="T9" fmla="*/ 58738 h 59"/>
              <a:gd name="T10" fmla="*/ 58738 w 44"/>
              <a:gd name="T11" fmla="*/ 82550 h 59"/>
              <a:gd name="T12" fmla="*/ 34925 w 44"/>
              <a:gd name="T13" fmla="*/ 93663 h 59"/>
              <a:gd name="T14" fmla="*/ 11112 w 44"/>
              <a:gd name="T15" fmla="*/ 93663 h 59"/>
              <a:gd name="T16" fmla="*/ 0 w 44"/>
              <a:gd name="T17" fmla="*/ 82550 h 59"/>
              <a:gd name="T18" fmla="*/ 0 w 44"/>
              <a:gd name="T19" fmla="*/ 58738 h 59"/>
              <a:gd name="T20" fmla="*/ 0 w 44"/>
              <a:gd name="T21" fmla="*/ 34925 h 59"/>
              <a:gd name="T22" fmla="*/ 11112 w 44"/>
              <a:gd name="T23" fmla="*/ 11113 h 59"/>
              <a:gd name="T24" fmla="*/ 34925 w 44"/>
              <a:gd name="T25" fmla="*/ 11113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"/>
              <a:gd name="T40" fmla="*/ 0 h 59"/>
              <a:gd name="T41" fmla="*/ 44 w 44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" h="59">
                <a:moveTo>
                  <a:pt x="22" y="7"/>
                </a:moveTo>
                <a:lnTo>
                  <a:pt x="37" y="0"/>
                </a:lnTo>
                <a:lnTo>
                  <a:pt x="44" y="7"/>
                </a:lnTo>
                <a:lnTo>
                  <a:pt x="44" y="22"/>
                </a:lnTo>
                <a:lnTo>
                  <a:pt x="44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Freeform 12"/>
          <p:cNvSpPr>
            <a:spLocks/>
          </p:cNvSpPr>
          <p:nvPr/>
        </p:nvSpPr>
        <p:spPr bwMode="auto">
          <a:xfrm>
            <a:off x="2254250" y="1868488"/>
            <a:ext cx="2662238" cy="2574925"/>
          </a:xfrm>
          <a:custGeom>
            <a:avLst/>
            <a:gdLst>
              <a:gd name="T0" fmla="*/ 0 w 1842"/>
              <a:gd name="T1" fmla="*/ 920114 h 1847"/>
              <a:gd name="T2" fmla="*/ 2662238 w 1842"/>
              <a:gd name="T3" fmla="*/ 0 h 1847"/>
              <a:gd name="T4" fmla="*/ 2662238 w 1842"/>
              <a:gd name="T5" fmla="*/ 1653417 h 1847"/>
              <a:gd name="T6" fmla="*/ 0 w 1842"/>
              <a:gd name="T7" fmla="*/ 2574925 h 1847"/>
              <a:gd name="T8" fmla="*/ 0 w 1842"/>
              <a:gd name="T9" fmla="*/ 920114 h 1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2"/>
              <a:gd name="T16" fmla="*/ 0 h 1847"/>
              <a:gd name="T17" fmla="*/ 1842 w 1842"/>
              <a:gd name="T18" fmla="*/ 1847 h 18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2" h="1847">
                <a:moveTo>
                  <a:pt x="0" y="660"/>
                </a:moveTo>
                <a:lnTo>
                  <a:pt x="1842" y="0"/>
                </a:lnTo>
                <a:lnTo>
                  <a:pt x="1842" y="1186"/>
                </a:lnTo>
                <a:lnTo>
                  <a:pt x="0" y="1847"/>
                </a:lnTo>
                <a:lnTo>
                  <a:pt x="0" y="660"/>
                </a:lnTo>
                <a:close/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Rectangle 13"/>
          <p:cNvSpPr>
            <a:spLocks noChangeArrowheads="1"/>
          </p:cNvSpPr>
          <p:nvPr/>
        </p:nvSpPr>
        <p:spPr bwMode="auto">
          <a:xfrm>
            <a:off x="4208463" y="2185988"/>
            <a:ext cx="6016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2000" b="1">
              <a:latin typeface="Times New Roman" pitchFamily="18" charset="0"/>
            </a:endParaRPr>
          </a:p>
        </p:txBody>
      </p:sp>
      <p:sp>
        <p:nvSpPr>
          <p:cNvPr id="28683" name="Rectangle 14"/>
          <p:cNvSpPr>
            <a:spLocks noChangeArrowheads="1"/>
          </p:cNvSpPr>
          <p:nvPr/>
        </p:nvSpPr>
        <p:spPr bwMode="auto">
          <a:xfrm>
            <a:off x="6424613" y="2205038"/>
            <a:ext cx="5635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World</a:t>
            </a:r>
            <a:endParaRPr lang="en-US" sz="2000" b="1">
              <a:latin typeface="Times New Roman" pitchFamily="18" charset="0"/>
            </a:endParaRPr>
          </a:p>
        </p:txBody>
      </p:sp>
      <p:grpSp>
        <p:nvGrpSpPr>
          <p:cNvPr id="28684" name="Group 15"/>
          <p:cNvGrpSpPr>
            <a:grpSpLocks/>
          </p:cNvGrpSpPr>
          <p:nvPr/>
        </p:nvGrpSpPr>
        <p:grpSpPr bwMode="auto">
          <a:xfrm>
            <a:off x="5562600" y="2527300"/>
            <a:ext cx="1685925" cy="1284288"/>
            <a:chOff x="3978" y="2483"/>
            <a:chExt cx="1062" cy="809"/>
          </a:xfrm>
        </p:grpSpPr>
        <p:sp>
          <p:nvSpPr>
            <p:cNvPr id="28689" name="Freeform 16"/>
            <p:cNvSpPr>
              <a:spLocks/>
            </p:cNvSpPr>
            <p:nvPr/>
          </p:nvSpPr>
          <p:spPr bwMode="auto">
            <a:xfrm>
              <a:off x="3978" y="2802"/>
              <a:ext cx="44" cy="59"/>
            </a:xfrm>
            <a:custGeom>
              <a:avLst/>
              <a:gdLst>
                <a:gd name="T0" fmla="*/ 22 w 44"/>
                <a:gd name="T1" fmla="*/ 7 h 59"/>
                <a:gd name="T2" fmla="*/ 37 w 44"/>
                <a:gd name="T3" fmla="*/ 0 h 59"/>
                <a:gd name="T4" fmla="*/ 44 w 44"/>
                <a:gd name="T5" fmla="*/ 7 h 59"/>
                <a:gd name="T6" fmla="*/ 44 w 44"/>
                <a:gd name="T7" fmla="*/ 22 h 59"/>
                <a:gd name="T8" fmla="*/ 44 w 44"/>
                <a:gd name="T9" fmla="*/ 37 h 59"/>
                <a:gd name="T10" fmla="*/ 37 w 44"/>
                <a:gd name="T11" fmla="*/ 52 h 59"/>
                <a:gd name="T12" fmla="*/ 22 w 44"/>
                <a:gd name="T13" fmla="*/ 59 h 59"/>
                <a:gd name="T14" fmla="*/ 7 w 44"/>
                <a:gd name="T15" fmla="*/ 59 h 59"/>
                <a:gd name="T16" fmla="*/ 0 w 44"/>
                <a:gd name="T17" fmla="*/ 52 h 59"/>
                <a:gd name="T18" fmla="*/ 0 w 44"/>
                <a:gd name="T19" fmla="*/ 37 h 59"/>
                <a:gd name="T20" fmla="*/ 0 w 44"/>
                <a:gd name="T21" fmla="*/ 22 h 59"/>
                <a:gd name="T22" fmla="*/ 7 w 44"/>
                <a:gd name="T23" fmla="*/ 7 h 59"/>
                <a:gd name="T24" fmla="*/ 22 w 44"/>
                <a:gd name="T25" fmla="*/ 7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9"/>
                <a:gd name="T41" fmla="*/ 44 w 44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9">
                  <a:moveTo>
                    <a:pt x="22" y="7"/>
                  </a:moveTo>
                  <a:lnTo>
                    <a:pt x="37" y="0"/>
                  </a:lnTo>
                  <a:lnTo>
                    <a:pt x="44" y="7"/>
                  </a:lnTo>
                  <a:lnTo>
                    <a:pt x="44" y="22"/>
                  </a:lnTo>
                  <a:lnTo>
                    <a:pt x="44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7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0" name="Freeform 17"/>
            <p:cNvSpPr>
              <a:spLocks/>
            </p:cNvSpPr>
            <p:nvPr/>
          </p:nvSpPr>
          <p:spPr bwMode="auto">
            <a:xfrm>
              <a:off x="4995" y="2483"/>
              <a:ext cx="45" cy="59"/>
            </a:xfrm>
            <a:custGeom>
              <a:avLst/>
              <a:gdLst>
                <a:gd name="T0" fmla="*/ 22 w 45"/>
                <a:gd name="T1" fmla="*/ 8 h 59"/>
                <a:gd name="T2" fmla="*/ 37 w 45"/>
                <a:gd name="T3" fmla="*/ 0 h 59"/>
                <a:gd name="T4" fmla="*/ 45 w 45"/>
                <a:gd name="T5" fmla="*/ 8 h 59"/>
                <a:gd name="T6" fmla="*/ 45 w 45"/>
                <a:gd name="T7" fmla="*/ 22 h 59"/>
                <a:gd name="T8" fmla="*/ 45 w 45"/>
                <a:gd name="T9" fmla="*/ 37 h 59"/>
                <a:gd name="T10" fmla="*/ 37 w 45"/>
                <a:gd name="T11" fmla="*/ 52 h 59"/>
                <a:gd name="T12" fmla="*/ 22 w 45"/>
                <a:gd name="T13" fmla="*/ 59 h 59"/>
                <a:gd name="T14" fmla="*/ 7 w 45"/>
                <a:gd name="T15" fmla="*/ 59 h 59"/>
                <a:gd name="T16" fmla="*/ 0 w 45"/>
                <a:gd name="T17" fmla="*/ 52 h 59"/>
                <a:gd name="T18" fmla="*/ 0 w 45"/>
                <a:gd name="T19" fmla="*/ 37 h 59"/>
                <a:gd name="T20" fmla="*/ 0 w 45"/>
                <a:gd name="T21" fmla="*/ 22 h 59"/>
                <a:gd name="T22" fmla="*/ 7 w 45"/>
                <a:gd name="T23" fmla="*/ 8 h 59"/>
                <a:gd name="T24" fmla="*/ 22 w 45"/>
                <a:gd name="T25" fmla="*/ 8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59"/>
                <a:gd name="T41" fmla="*/ 45 w 45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59">
                  <a:moveTo>
                    <a:pt x="22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1" name="Freeform 18"/>
            <p:cNvSpPr>
              <a:spLocks/>
            </p:cNvSpPr>
            <p:nvPr/>
          </p:nvSpPr>
          <p:spPr bwMode="auto">
            <a:xfrm>
              <a:off x="4371" y="3232"/>
              <a:ext cx="45" cy="60"/>
            </a:xfrm>
            <a:custGeom>
              <a:avLst/>
              <a:gdLst>
                <a:gd name="T0" fmla="*/ 23 w 45"/>
                <a:gd name="T1" fmla="*/ 8 h 60"/>
                <a:gd name="T2" fmla="*/ 37 w 45"/>
                <a:gd name="T3" fmla="*/ 0 h 60"/>
                <a:gd name="T4" fmla="*/ 45 w 45"/>
                <a:gd name="T5" fmla="*/ 8 h 60"/>
                <a:gd name="T6" fmla="*/ 45 w 45"/>
                <a:gd name="T7" fmla="*/ 22 h 60"/>
                <a:gd name="T8" fmla="*/ 45 w 45"/>
                <a:gd name="T9" fmla="*/ 37 h 60"/>
                <a:gd name="T10" fmla="*/ 37 w 45"/>
                <a:gd name="T11" fmla="*/ 52 h 60"/>
                <a:gd name="T12" fmla="*/ 23 w 45"/>
                <a:gd name="T13" fmla="*/ 60 h 60"/>
                <a:gd name="T14" fmla="*/ 8 w 45"/>
                <a:gd name="T15" fmla="*/ 60 h 60"/>
                <a:gd name="T16" fmla="*/ 0 w 45"/>
                <a:gd name="T17" fmla="*/ 52 h 60"/>
                <a:gd name="T18" fmla="*/ 0 w 45"/>
                <a:gd name="T19" fmla="*/ 37 h 60"/>
                <a:gd name="T20" fmla="*/ 0 w 45"/>
                <a:gd name="T21" fmla="*/ 22 h 60"/>
                <a:gd name="T22" fmla="*/ 8 w 45"/>
                <a:gd name="T23" fmla="*/ 8 h 60"/>
                <a:gd name="T24" fmla="*/ 23 w 45"/>
                <a:gd name="T25" fmla="*/ 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60"/>
                <a:gd name="T41" fmla="*/ 45 w 45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60">
                  <a:moveTo>
                    <a:pt x="23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3" y="60"/>
                  </a:lnTo>
                  <a:lnTo>
                    <a:pt x="8" y="60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8" y="8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9"/>
            <p:cNvSpPr>
              <a:spLocks/>
            </p:cNvSpPr>
            <p:nvPr/>
          </p:nvSpPr>
          <p:spPr bwMode="auto">
            <a:xfrm>
              <a:off x="4008" y="2520"/>
              <a:ext cx="1032" cy="742"/>
            </a:xfrm>
            <a:custGeom>
              <a:avLst/>
              <a:gdLst>
                <a:gd name="T0" fmla="*/ 0 w 1032"/>
                <a:gd name="T1" fmla="*/ 319 h 742"/>
                <a:gd name="T2" fmla="*/ 1032 w 1032"/>
                <a:gd name="T3" fmla="*/ 0 h 742"/>
                <a:gd name="T4" fmla="*/ 401 w 1032"/>
                <a:gd name="T5" fmla="*/ 742 h 742"/>
                <a:gd name="T6" fmla="*/ 0 w 1032"/>
                <a:gd name="T7" fmla="*/ 319 h 7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742"/>
                <a:gd name="T14" fmla="*/ 1032 w 1032"/>
                <a:gd name="T15" fmla="*/ 742 h 7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742">
                  <a:moveTo>
                    <a:pt x="0" y="319"/>
                  </a:moveTo>
                  <a:lnTo>
                    <a:pt x="1032" y="0"/>
                  </a:lnTo>
                  <a:lnTo>
                    <a:pt x="401" y="742"/>
                  </a:lnTo>
                  <a:lnTo>
                    <a:pt x="0" y="319"/>
                  </a:lnTo>
                  <a:close/>
                </a:path>
              </a:pathLst>
            </a:custGeom>
            <a:noFill/>
            <a:ln w="349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85" name="Line 20"/>
          <p:cNvSpPr>
            <a:spLocks noChangeShapeType="1"/>
          </p:cNvSpPr>
          <p:nvPr/>
        </p:nvSpPr>
        <p:spPr bwMode="auto">
          <a:xfrm flipV="1">
            <a:off x="3352800" y="3775075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Line 21"/>
          <p:cNvSpPr>
            <a:spLocks noChangeShapeType="1"/>
          </p:cNvSpPr>
          <p:nvPr/>
        </p:nvSpPr>
        <p:spPr bwMode="auto">
          <a:xfrm flipV="1">
            <a:off x="2727325" y="3071813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22"/>
          <p:cNvSpPr>
            <a:spLocks noChangeShapeType="1"/>
          </p:cNvSpPr>
          <p:nvPr/>
        </p:nvSpPr>
        <p:spPr bwMode="auto">
          <a:xfrm flipV="1">
            <a:off x="4357688" y="2579688"/>
            <a:ext cx="2871787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Text Box 23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Building a real camera</a:t>
            </a:r>
          </a:p>
        </p:txBody>
      </p:sp>
      <p:pic>
        <p:nvPicPr>
          <p:cNvPr id="29699" name="Picture 4" descr="The image “http://www.gaia.hu/canon/big/canon-a520.jpg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971675"/>
            <a:ext cx="47720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Camera Obscura</a:t>
            </a:r>
          </a:p>
        </p:txBody>
      </p:sp>
      <p:sp>
        <p:nvSpPr>
          <p:cNvPr id="30723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4495800" y="2133600"/>
            <a:ext cx="4419600" cy="4267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Basic principle known to Mozi (470-390 BCE), Aristotle (384-322 BCE)</a:t>
            </a:r>
          </a:p>
          <a:p>
            <a:pPr>
              <a:buFontTx/>
              <a:buChar char="•"/>
            </a:pPr>
            <a:r>
              <a:rPr lang="en-US" smtClean="0"/>
              <a:t>Drawing aid for artists: described by Leonardo da Vinci (1452-1519) </a:t>
            </a:r>
          </a:p>
        </p:txBody>
      </p:sp>
      <p:pic>
        <p:nvPicPr>
          <p:cNvPr id="30724" name="Picture 17" descr="obscura_frisius_58"/>
          <p:cNvPicPr>
            <a:picLocks noChangeAspect="1" noChangeArrowheads="1"/>
          </p:cNvPicPr>
          <p:nvPr/>
        </p:nvPicPr>
        <p:blipFill>
          <a:blip r:embed="rId3" cstate="print">
            <a:lum bright="-24000" contrast="36000"/>
          </a:blip>
          <a:srcRect/>
          <a:stretch>
            <a:fillRect/>
          </a:stretch>
        </p:blipFill>
        <p:spPr bwMode="auto">
          <a:xfrm>
            <a:off x="76200" y="1600200"/>
            <a:ext cx="4343400" cy="361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18"/>
          <p:cNvSpPr txBox="1">
            <a:spLocks noChangeArrowheads="1"/>
          </p:cNvSpPr>
          <p:nvPr/>
        </p:nvSpPr>
        <p:spPr bwMode="auto">
          <a:xfrm>
            <a:off x="1322388" y="5105400"/>
            <a:ext cx="18780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Gemma Frisius, 1558</a:t>
            </a:r>
          </a:p>
        </p:txBody>
      </p:sp>
      <p:sp>
        <p:nvSpPr>
          <p:cNvPr id="30726" name="Text Box 19"/>
          <p:cNvSpPr txBox="1">
            <a:spLocks noChangeArrowheads="1"/>
          </p:cNvSpPr>
          <p:nvPr/>
        </p:nvSpPr>
        <p:spPr bwMode="auto">
          <a:xfrm>
            <a:off x="7543800" y="6583363"/>
            <a:ext cx="12938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A.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Abelardo Morell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5486400"/>
            <a:ext cx="5486400" cy="685800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2000" smtClean="0"/>
              <a:t>Camera Obscura Image of Manhattan View Looking South in Large Room, 1996 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676400" y="6400800"/>
            <a:ext cx="6192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hlinkClick r:id="rId3"/>
              </a:rPr>
              <a:t>http://www.abelardomorell.net/camera_obscura1.html</a:t>
            </a:r>
            <a:endParaRPr lang="en-US" sz="2000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006475"/>
            <a:ext cx="5562600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Rectangle 7"/>
          <p:cNvSpPr>
            <a:spLocks noChangeArrowheads="1"/>
          </p:cNvSpPr>
          <p:nvPr/>
        </p:nvSpPr>
        <p:spPr bwMode="auto">
          <a:xfrm>
            <a:off x="5764213" y="4532313"/>
            <a:ext cx="3303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1000"/>
              <a:t>From</a:t>
            </a:r>
            <a:r>
              <a:rPr lang="en-US" sz="1000" i="1"/>
              <a:t> Grand Images Through a Tiny Opening</a:t>
            </a:r>
            <a:r>
              <a:rPr lang="en-US" sz="1000"/>
              <a:t>, </a:t>
            </a:r>
            <a:r>
              <a:rPr lang="en-US" sz="1000" b="1"/>
              <a:t>Photo District News,</a:t>
            </a:r>
            <a:r>
              <a:rPr lang="en-US" sz="1000"/>
              <a:t> February 2005 </a:t>
            </a:r>
          </a:p>
        </p:txBody>
      </p:sp>
      <p:pic>
        <p:nvPicPr>
          <p:cNvPr id="31751" name="Picture 8" descr="morell_blur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64213" y="1530350"/>
            <a:ext cx="3200400" cy="281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Home-made pinhole camera </a:t>
            </a:r>
          </a:p>
        </p:txBody>
      </p:sp>
      <p:pic>
        <p:nvPicPr>
          <p:cNvPr id="32771" name="Picture 11" descr="The image “http://www.debevec.org/Pinhole/pinhole-debevec.jpg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0"/>
            <a:ext cx="60960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7" descr="35mm-pinhole-camera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990600"/>
            <a:ext cx="281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Rectangle 12"/>
          <p:cNvSpPr>
            <a:spLocks noChangeArrowheads="1"/>
          </p:cNvSpPr>
          <p:nvPr/>
        </p:nvSpPr>
        <p:spPr bwMode="auto">
          <a:xfrm>
            <a:off x="4938713" y="6448425"/>
            <a:ext cx="3824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hlinkClick r:id="rId6"/>
              </a:rPr>
              <a:t>http://www.debevec.org/Pinhole/</a:t>
            </a:r>
            <a:endParaRPr lang="en-US" sz="2000"/>
          </a:p>
        </p:txBody>
      </p:sp>
      <p:sp>
        <p:nvSpPr>
          <p:cNvPr id="102413" name="Text Box 13"/>
          <p:cNvSpPr txBox="1">
            <a:spLocks noChangeArrowheads="1"/>
          </p:cNvSpPr>
          <p:nvPr/>
        </p:nvSpPr>
        <p:spPr bwMode="auto">
          <a:xfrm>
            <a:off x="685800" y="4800600"/>
            <a:ext cx="1200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Why so</a:t>
            </a:r>
          </a:p>
          <a:p>
            <a:r>
              <a:rPr lang="en-US"/>
              <a:t>blurry?</a:t>
            </a:r>
          </a:p>
        </p:txBody>
      </p:sp>
      <p:sp>
        <p:nvSpPr>
          <p:cNvPr id="32775" name="Text Box 14"/>
          <p:cNvSpPr txBox="1">
            <a:spLocks noChangeArrowheads="1"/>
          </p:cNvSpPr>
          <p:nvPr/>
        </p:nvSpPr>
        <p:spPr bwMode="auto">
          <a:xfrm>
            <a:off x="635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Shrinking the aperture</a:t>
            </a: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81000" y="5105400"/>
            <a:ext cx="8229600" cy="1447800"/>
          </a:xfrm>
        </p:spPr>
        <p:txBody>
          <a:bodyPr/>
          <a:lstStyle/>
          <a:p>
            <a:r>
              <a:rPr lang="en-US" smtClean="0"/>
              <a:t>Why not make the aperture as small as possible?</a:t>
            </a:r>
          </a:p>
          <a:p>
            <a:pPr lvl="1"/>
            <a:r>
              <a:rPr lang="en-US" smtClean="0"/>
              <a:t>Less light gets through</a:t>
            </a:r>
          </a:p>
          <a:p>
            <a:pPr lvl="1"/>
            <a:r>
              <a:rPr lang="en-US" smtClean="0"/>
              <a:t>Diffraction effects…</a:t>
            </a:r>
          </a:p>
        </p:txBody>
      </p:sp>
      <p:sp>
        <p:nvSpPr>
          <p:cNvPr id="33796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pic>
        <p:nvPicPr>
          <p:cNvPr id="33797" name="Picture 10" descr="pinhole_diff2"/>
          <p:cNvPicPr>
            <a:picLocks noChangeAspect="1" noChangeArrowheads="1"/>
          </p:cNvPicPr>
          <p:nvPr/>
        </p:nvPicPr>
        <p:blipFill>
          <a:blip r:embed="rId3" cstate="print"/>
          <a:srcRect b="32597"/>
          <a:stretch>
            <a:fillRect/>
          </a:stretch>
        </p:blipFill>
        <p:spPr bwMode="auto">
          <a:xfrm>
            <a:off x="2057400" y="990600"/>
            <a:ext cx="5105400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design a camera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105400"/>
            <a:ext cx="7772400" cy="1295400"/>
          </a:xfrm>
        </p:spPr>
        <p:txBody>
          <a:bodyPr/>
          <a:lstStyle/>
          <a:p>
            <a:r>
              <a:rPr lang="en-US" smtClean="0"/>
              <a:t>Idea 1:  put a piece of film in front of an object</a:t>
            </a:r>
          </a:p>
          <a:p>
            <a:r>
              <a:rPr lang="en-US" smtClean="0"/>
              <a:t>Do we get a reasonable image?</a:t>
            </a:r>
          </a:p>
        </p:txBody>
      </p:sp>
      <p:pic>
        <p:nvPicPr>
          <p:cNvPr id="13316" name="Picture 4" descr="image-noth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447800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438400" y="1981200"/>
            <a:ext cx="4724400" cy="1524000"/>
            <a:chOff x="1536" y="1248"/>
            <a:chExt cx="2976" cy="960"/>
          </a:xfrm>
        </p:grpSpPr>
        <p:sp>
          <p:nvSpPr>
            <p:cNvPr id="13328" name="Line 6"/>
            <p:cNvSpPr>
              <a:spLocks noChangeShapeType="1"/>
            </p:cNvSpPr>
            <p:nvPr/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Line 7"/>
            <p:cNvSpPr>
              <a:spLocks noChangeShapeType="1"/>
            </p:cNvSpPr>
            <p:nvPr/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Line 8"/>
            <p:cNvSpPr>
              <a:spLocks noChangeShapeType="1"/>
            </p:cNvSpPr>
            <p:nvPr/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2438400" y="1981200"/>
            <a:ext cx="4724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743200" y="2209800"/>
            <a:ext cx="4419600" cy="1295400"/>
            <a:chOff x="1728" y="1392"/>
            <a:chExt cx="2784" cy="816"/>
          </a:xfrm>
        </p:grpSpPr>
        <p:grpSp>
          <p:nvGrpSpPr>
            <p:cNvPr id="13323" name="Group 11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13325" name="Line 12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6" name="Line 13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7" name="Line 14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24" name="Line 15"/>
            <p:cNvSpPr>
              <a:spLocks noChangeShapeType="1"/>
            </p:cNvSpPr>
            <p:nvPr/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20" name="Oval 16"/>
          <p:cNvSpPr>
            <a:spLocks noChangeArrowheads="1"/>
          </p:cNvSpPr>
          <p:nvPr/>
        </p:nvSpPr>
        <p:spPr bwMode="auto">
          <a:xfrm>
            <a:off x="2393950" y="1949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Oval 17"/>
          <p:cNvSpPr>
            <a:spLocks noChangeArrowheads="1"/>
          </p:cNvSpPr>
          <p:nvPr/>
        </p:nvSpPr>
        <p:spPr bwMode="auto">
          <a:xfrm>
            <a:off x="2711450" y="25574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Text Box 18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Shrinking the aperture</a:t>
            </a:r>
          </a:p>
        </p:txBody>
      </p:sp>
      <p:pic>
        <p:nvPicPr>
          <p:cNvPr id="34819" name="Picture 3" descr="pinhole_diff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990600"/>
            <a:ext cx="5105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Adding a lens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/>
          <a:lstStyle/>
          <a:p>
            <a:r>
              <a:rPr lang="en-US" dirty="0" smtClean="0"/>
              <a:t>A lens focuses light onto the film</a:t>
            </a:r>
          </a:p>
          <a:p>
            <a:pPr lvl="1"/>
            <a:r>
              <a:rPr lang="en-US" dirty="0" smtClean="0"/>
              <a:t>Thin lens model:</a:t>
            </a:r>
          </a:p>
          <a:p>
            <a:pPr lvl="2"/>
            <a:r>
              <a:rPr lang="en-US" dirty="0" smtClean="0"/>
              <a:t>Rays passing through the center are not deviated</a:t>
            </a:r>
            <a:br>
              <a:rPr lang="en-US" dirty="0" smtClean="0"/>
            </a:br>
            <a:r>
              <a:rPr lang="en-US" dirty="0" smtClean="0"/>
              <a:t>(pinhole projection model still holds)</a:t>
            </a:r>
          </a:p>
        </p:txBody>
      </p:sp>
      <p:pic>
        <p:nvPicPr>
          <p:cNvPr id="35844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4188" y="1752600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 Box 31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2271713" y="2271713"/>
            <a:ext cx="4746625" cy="1690687"/>
            <a:chOff x="1431" y="1431"/>
            <a:chExt cx="2990" cy="1065"/>
          </a:xfrm>
        </p:grpSpPr>
        <p:sp>
          <p:nvSpPr>
            <p:cNvPr id="35847" name="Line 5"/>
            <p:cNvSpPr>
              <a:spLocks noChangeShapeType="1"/>
            </p:cNvSpPr>
            <p:nvPr/>
          </p:nvSpPr>
          <p:spPr bwMode="auto">
            <a:xfrm>
              <a:off x="1459" y="1451"/>
              <a:ext cx="2962" cy="10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48" name="Oval 6"/>
            <p:cNvSpPr>
              <a:spLocks noChangeArrowheads="1"/>
            </p:cNvSpPr>
            <p:nvPr/>
          </p:nvSpPr>
          <p:spPr bwMode="auto">
            <a:xfrm>
              <a:off x="1431" y="1431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9" name="Line 10"/>
            <p:cNvSpPr>
              <a:spLocks noChangeShapeType="1"/>
            </p:cNvSpPr>
            <p:nvPr/>
          </p:nvSpPr>
          <p:spPr bwMode="auto">
            <a:xfrm>
              <a:off x="2928" y="1584"/>
              <a:ext cx="1493" cy="90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0" name="Oval 27"/>
            <p:cNvSpPr>
              <a:spLocks noChangeArrowheads="1"/>
            </p:cNvSpPr>
            <p:nvPr/>
          </p:nvSpPr>
          <p:spPr bwMode="auto">
            <a:xfrm>
              <a:off x="2903" y="1932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Line 9"/>
            <p:cNvSpPr>
              <a:spLocks noChangeShapeType="1"/>
            </p:cNvSpPr>
            <p:nvPr/>
          </p:nvSpPr>
          <p:spPr bwMode="auto">
            <a:xfrm>
              <a:off x="1459" y="1451"/>
              <a:ext cx="1469" cy="13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52" name="Group 11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grpSp>
            <p:nvGrpSpPr>
              <p:cNvPr id="35855" name="Group 12"/>
              <p:cNvGrpSpPr>
                <a:grpSpLocks/>
              </p:cNvGrpSpPr>
              <p:nvPr/>
            </p:nvGrpSpPr>
            <p:grpSpPr bwMode="auto">
              <a:xfrm>
                <a:off x="1459" y="1451"/>
                <a:ext cx="2962" cy="1035"/>
                <a:chOff x="1459" y="1451"/>
                <a:chExt cx="2962" cy="1035"/>
              </a:xfrm>
            </p:grpSpPr>
            <p:sp>
              <p:nvSpPr>
                <p:cNvPr id="35859" name="Line 13"/>
                <p:cNvSpPr>
                  <a:spLocks noChangeShapeType="1"/>
                </p:cNvSpPr>
                <p:nvPr/>
              </p:nvSpPr>
              <p:spPr bwMode="auto">
                <a:xfrm>
                  <a:off x="1459" y="1451"/>
                  <a:ext cx="1465" cy="23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0" name="Line 14"/>
                <p:cNvSpPr>
                  <a:spLocks noChangeShapeType="1"/>
                </p:cNvSpPr>
                <p:nvPr/>
              </p:nvSpPr>
              <p:spPr bwMode="auto">
                <a:xfrm>
                  <a:off x="2924" y="1686"/>
                  <a:ext cx="1497" cy="80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856" name="Group 15"/>
              <p:cNvGrpSpPr>
                <a:grpSpLocks/>
              </p:cNvGrpSpPr>
              <p:nvPr/>
            </p:nvGrpSpPr>
            <p:grpSpPr bwMode="auto">
              <a:xfrm>
                <a:off x="1459" y="1451"/>
                <a:ext cx="2962" cy="1035"/>
                <a:chOff x="1459" y="1451"/>
                <a:chExt cx="2962" cy="1035"/>
              </a:xfrm>
            </p:grpSpPr>
            <p:sp>
              <p:nvSpPr>
                <p:cNvPr id="35857" name="Line 16"/>
                <p:cNvSpPr>
                  <a:spLocks noChangeShapeType="1"/>
                </p:cNvSpPr>
                <p:nvPr/>
              </p:nvSpPr>
              <p:spPr bwMode="auto">
                <a:xfrm>
                  <a:off x="1459" y="1451"/>
                  <a:ext cx="1465" cy="363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58" name="Line 17"/>
                <p:cNvSpPr>
                  <a:spLocks noChangeShapeType="1"/>
                </p:cNvSpPr>
                <p:nvPr/>
              </p:nvSpPr>
              <p:spPr bwMode="auto">
                <a:xfrm>
                  <a:off x="2924" y="1814"/>
                  <a:ext cx="1497" cy="67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5853" name="Line 33"/>
            <p:cNvSpPr>
              <a:spLocks noChangeShapeType="1"/>
            </p:cNvSpPr>
            <p:nvPr/>
          </p:nvSpPr>
          <p:spPr bwMode="auto">
            <a:xfrm flipV="1">
              <a:off x="1440" y="144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34"/>
            <p:cNvSpPr>
              <a:spLocks noChangeShapeType="1"/>
            </p:cNvSpPr>
            <p:nvPr/>
          </p:nvSpPr>
          <p:spPr bwMode="auto">
            <a:xfrm>
              <a:off x="2928" y="1440"/>
              <a:ext cx="1488" cy="10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Adding a lens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/>
          <a:lstStyle/>
          <a:p>
            <a:r>
              <a:rPr lang="en-US" dirty="0" smtClean="0"/>
              <a:t>A lens focuses light onto the film</a:t>
            </a:r>
          </a:p>
          <a:p>
            <a:pPr lvl="1"/>
            <a:r>
              <a:rPr lang="en-US" dirty="0" smtClean="0"/>
              <a:t>Thin lens model:</a:t>
            </a:r>
          </a:p>
          <a:p>
            <a:pPr lvl="2"/>
            <a:r>
              <a:rPr lang="en-US" dirty="0" smtClean="0"/>
              <a:t>Rays passing through the center are not deviated</a:t>
            </a:r>
            <a:br>
              <a:rPr lang="en-US" dirty="0" smtClean="0"/>
            </a:br>
            <a:r>
              <a:rPr lang="en-US" dirty="0" smtClean="0"/>
              <a:t>(pinhole projection model still holds)</a:t>
            </a:r>
          </a:p>
          <a:p>
            <a:pPr lvl="2"/>
            <a:r>
              <a:rPr lang="en-US" dirty="0" smtClean="0"/>
              <a:t>All parallel rays converge to one point on a plane located at the </a:t>
            </a:r>
            <a:r>
              <a:rPr lang="en-US" i="1" dirty="0" smtClean="0"/>
              <a:t>focal length</a:t>
            </a:r>
            <a:r>
              <a:rPr lang="en-US" dirty="0" smtClean="0"/>
              <a:t> </a:t>
            </a:r>
            <a:r>
              <a:rPr lang="en-US" i="1" dirty="0" smtClean="0"/>
              <a:t>f</a:t>
            </a:r>
          </a:p>
        </p:txBody>
      </p:sp>
      <p:pic>
        <p:nvPicPr>
          <p:cNvPr id="36868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4188" y="1752600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sp>
        <p:nvSpPr>
          <p:cNvPr id="36870" name="Oval 12"/>
          <p:cNvSpPr>
            <a:spLocks noChangeArrowheads="1"/>
          </p:cNvSpPr>
          <p:nvPr/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13"/>
          <p:cNvSpPr>
            <a:spLocks noChangeShapeType="1"/>
          </p:cNvSpPr>
          <p:nvPr/>
        </p:nvSpPr>
        <p:spPr bwMode="auto">
          <a:xfrm>
            <a:off x="4648200" y="25146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Oval 14"/>
          <p:cNvSpPr>
            <a:spLocks noChangeArrowheads="1"/>
          </p:cNvSpPr>
          <p:nvPr/>
        </p:nvSpPr>
        <p:spPr bwMode="auto">
          <a:xfrm>
            <a:off x="4572000" y="312420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Line 23"/>
          <p:cNvSpPr>
            <a:spLocks noChangeShapeType="1"/>
          </p:cNvSpPr>
          <p:nvPr/>
        </p:nvSpPr>
        <p:spPr bwMode="auto">
          <a:xfrm flipV="1">
            <a:off x="2286000" y="2286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24"/>
          <p:cNvSpPr>
            <a:spLocks noChangeShapeType="1"/>
          </p:cNvSpPr>
          <p:nvPr/>
        </p:nvSpPr>
        <p:spPr bwMode="auto">
          <a:xfrm>
            <a:off x="4648200" y="22860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25"/>
          <p:cNvSpPr>
            <a:spLocks noChangeShapeType="1"/>
          </p:cNvSpPr>
          <p:nvPr/>
        </p:nvSpPr>
        <p:spPr bwMode="auto">
          <a:xfrm flipV="1">
            <a:off x="2286000" y="2514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26"/>
          <p:cNvSpPr>
            <a:spLocks noChangeShapeType="1"/>
          </p:cNvSpPr>
          <p:nvPr/>
        </p:nvSpPr>
        <p:spPr bwMode="auto">
          <a:xfrm flipV="1">
            <a:off x="2286000" y="2743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27"/>
          <p:cNvSpPr>
            <a:spLocks noChangeShapeType="1"/>
          </p:cNvSpPr>
          <p:nvPr/>
        </p:nvSpPr>
        <p:spPr bwMode="auto">
          <a:xfrm flipV="1">
            <a:off x="2286000" y="2971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28"/>
          <p:cNvSpPr>
            <a:spLocks noChangeShapeType="1"/>
          </p:cNvSpPr>
          <p:nvPr/>
        </p:nvSpPr>
        <p:spPr bwMode="auto">
          <a:xfrm flipV="1">
            <a:off x="2286000" y="3200400"/>
            <a:ext cx="3657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29"/>
          <p:cNvSpPr>
            <a:spLocks noChangeShapeType="1"/>
          </p:cNvSpPr>
          <p:nvPr/>
        </p:nvSpPr>
        <p:spPr bwMode="auto">
          <a:xfrm flipV="1">
            <a:off x="2286000" y="3429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30"/>
          <p:cNvSpPr>
            <a:spLocks noChangeShapeType="1"/>
          </p:cNvSpPr>
          <p:nvPr/>
        </p:nvSpPr>
        <p:spPr bwMode="auto">
          <a:xfrm flipV="1">
            <a:off x="2286000" y="3657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31"/>
          <p:cNvSpPr>
            <a:spLocks noChangeShapeType="1"/>
          </p:cNvSpPr>
          <p:nvPr/>
        </p:nvSpPr>
        <p:spPr bwMode="auto">
          <a:xfrm flipV="1">
            <a:off x="2286000" y="3886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32"/>
          <p:cNvSpPr>
            <a:spLocks noChangeShapeType="1"/>
          </p:cNvSpPr>
          <p:nvPr/>
        </p:nvSpPr>
        <p:spPr bwMode="auto">
          <a:xfrm flipV="1">
            <a:off x="2286000" y="4114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Line 33"/>
          <p:cNvSpPr>
            <a:spLocks noChangeShapeType="1"/>
          </p:cNvSpPr>
          <p:nvPr/>
        </p:nvSpPr>
        <p:spPr bwMode="auto">
          <a:xfrm>
            <a:off x="4648200" y="27432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4" name="Line 34"/>
          <p:cNvSpPr>
            <a:spLocks noChangeShapeType="1"/>
          </p:cNvSpPr>
          <p:nvPr/>
        </p:nvSpPr>
        <p:spPr bwMode="auto">
          <a:xfrm>
            <a:off x="4648200" y="29718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5" name="Line 35"/>
          <p:cNvSpPr>
            <a:spLocks noChangeShapeType="1"/>
          </p:cNvSpPr>
          <p:nvPr/>
        </p:nvSpPr>
        <p:spPr bwMode="auto">
          <a:xfrm flipV="1">
            <a:off x="4648200" y="32004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6" name="Line 36"/>
          <p:cNvSpPr>
            <a:spLocks noChangeShapeType="1"/>
          </p:cNvSpPr>
          <p:nvPr/>
        </p:nvSpPr>
        <p:spPr bwMode="auto">
          <a:xfrm flipV="1">
            <a:off x="4648200" y="32004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7" name="Line 37"/>
          <p:cNvSpPr>
            <a:spLocks noChangeShapeType="1"/>
          </p:cNvSpPr>
          <p:nvPr/>
        </p:nvSpPr>
        <p:spPr bwMode="auto">
          <a:xfrm flipV="1">
            <a:off x="4648200" y="32004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8" name="Line 38"/>
          <p:cNvSpPr>
            <a:spLocks noChangeShapeType="1"/>
          </p:cNvSpPr>
          <p:nvPr/>
        </p:nvSpPr>
        <p:spPr bwMode="auto">
          <a:xfrm flipV="1">
            <a:off x="4648200" y="32004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9" name="Oval 39"/>
          <p:cNvSpPr>
            <a:spLocks noChangeArrowheads="1"/>
          </p:cNvSpPr>
          <p:nvPr/>
        </p:nvSpPr>
        <p:spPr bwMode="auto">
          <a:xfrm>
            <a:off x="5867400" y="312420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Text Box 40"/>
          <p:cNvSpPr txBox="1">
            <a:spLocks noChangeArrowheads="1"/>
          </p:cNvSpPr>
          <p:nvPr/>
        </p:nvSpPr>
        <p:spPr bwMode="auto">
          <a:xfrm>
            <a:off x="5622925" y="2498725"/>
            <a:ext cx="1109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focal point</a:t>
            </a:r>
          </a:p>
        </p:txBody>
      </p:sp>
      <p:sp>
        <p:nvSpPr>
          <p:cNvPr id="36891" name="Line 41"/>
          <p:cNvSpPr>
            <a:spLocks noChangeShapeType="1"/>
          </p:cNvSpPr>
          <p:nvPr/>
        </p:nvSpPr>
        <p:spPr bwMode="auto">
          <a:xfrm>
            <a:off x="5943600" y="3124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42"/>
          <p:cNvSpPr>
            <a:spLocks noChangeShapeType="1"/>
          </p:cNvSpPr>
          <p:nvPr/>
        </p:nvSpPr>
        <p:spPr bwMode="auto">
          <a:xfrm flipH="1">
            <a:off x="4648200" y="4114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Line 43"/>
          <p:cNvSpPr>
            <a:spLocks noChangeShapeType="1"/>
          </p:cNvSpPr>
          <p:nvPr/>
        </p:nvSpPr>
        <p:spPr bwMode="auto">
          <a:xfrm>
            <a:off x="5486400" y="4114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4" name="Line 44"/>
          <p:cNvSpPr>
            <a:spLocks noChangeShapeType="1"/>
          </p:cNvSpPr>
          <p:nvPr/>
        </p:nvSpPr>
        <p:spPr bwMode="auto">
          <a:xfrm>
            <a:off x="4648200" y="32004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5" name="Text Box 45"/>
          <p:cNvSpPr txBox="1">
            <a:spLocks noChangeArrowheads="1"/>
          </p:cNvSpPr>
          <p:nvPr/>
        </p:nvSpPr>
        <p:spPr bwMode="auto">
          <a:xfrm>
            <a:off x="520065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/>
              <a:t>f</a:t>
            </a:r>
          </a:p>
        </p:txBody>
      </p:sp>
      <p:sp>
        <p:nvSpPr>
          <p:cNvPr id="36896" name="Line 46"/>
          <p:cNvSpPr>
            <a:spLocks noChangeShapeType="1"/>
          </p:cNvSpPr>
          <p:nvPr/>
        </p:nvSpPr>
        <p:spPr bwMode="auto">
          <a:xfrm flipH="1">
            <a:off x="5943600" y="2819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Adding a lens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/>
          <a:lstStyle/>
          <a:p>
            <a:r>
              <a:rPr lang="en-US" smtClean="0"/>
              <a:t>A lens focuses light onto the film</a:t>
            </a:r>
          </a:p>
          <a:p>
            <a:pPr lvl="1"/>
            <a:r>
              <a:rPr lang="en-US" smtClean="0"/>
              <a:t>There is a specific distance at which objects are “in focus”</a:t>
            </a:r>
          </a:p>
          <a:p>
            <a:pPr lvl="2"/>
            <a:r>
              <a:rPr lang="en-US" smtClean="0"/>
              <a:t>other points project to a “circle of confusion” in the image</a:t>
            </a:r>
          </a:p>
        </p:txBody>
      </p:sp>
      <p:pic>
        <p:nvPicPr>
          <p:cNvPr id="37892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4188" y="1752600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2316163" y="2303463"/>
            <a:ext cx="4702175" cy="16430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2589213" y="2879725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2316163" y="2303463"/>
            <a:ext cx="2332037" cy="211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4648200" y="2514600"/>
            <a:ext cx="2370138" cy="1431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7898" name="Group 10"/>
          <p:cNvGrpSpPr>
            <a:grpSpLocks/>
          </p:cNvGrpSpPr>
          <p:nvPr/>
        </p:nvGrpSpPr>
        <p:grpSpPr bwMode="auto">
          <a:xfrm>
            <a:off x="2316163" y="2303463"/>
            <a:ext cx="4702175" cy="1643062"/>
            <a:chOff x="1459" y="1451"/>
            <a:chExt cx="2962" cy="1035"/>
          </a:xfrm>
        </p:grpSpPr>
        <p:grpSp>
          <p:nvGrpSpPr>
            <p:cNvPr id="37915" name="Group 11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37919" name="Line 12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2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0" name="Line 13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16" name="Group 14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37917" name="Line 15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36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8" name="Line 16"/>
              <p:cNvSpPr>
                <a:spLocks noChangeShapeType="1"/>
              </p:cNvSpPr>
              <p:nvPr/>
            </p:nvSpPr>
            <p:spPr bwMode="auto">
              <a:xfrm>
                <a:off x="2924" y="1814"/>
                <a:ext cx="1497" cy="67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620963" y="2676525"/>
            <a:ext cx="4419600" cy="752475"/>
            <a:chOff x="1651" y="1686"/>
            <a:chExt cx="2784" cy="474"/>
          </a:xfrm>
        </p:grpSpPr>
        <p:sp>
          <p:nvSpPr>
            <p:cNvPr id="37907" name="Line 18"/>
            <p:cNvSpPr>
              <a:spLocks noChangeShapeType="1"/>
            </p:cNvSpPr>
            <p:nvPr/>
          </p:nvSpPr>
          <p:spPr bwMode="auto">
            <a:xfrm>
              <a:off x="1651" y="1835"/>
              <a:ext cx="2784" cy="28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08" name="Group 19"/>
            <p:cNvGrpSpPr>
              <a:grpSpLocks/>
            </p:cNvGrpSpPr>
            <p:nvPr/>
          </p:nvGrpSpPr>
          <p:grpSpPr bwMode="auto">
            <a:xfrm>
              <a:off x="1651" y="1686"/>
              <a:ext cx="2778" cy="474"/>
              <a:chOff x="1651" y="1686"/>
              <a:chExt cx="2778" cy="474"/>
            </a:xfrm>
          </p:grpSpPr>
          <p:sp>
            <p:nvSpPr>
              <p:cNvPr id="37909" name="Line 20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0" name="Line 21"/>
              <p:cNvSpPr>
                <a:spLocks noChangeShapeType="1"/>
              </p:cNvSpPr>
              <p:nvPr/>
            </p:nvSpPr>
            <p:spPr bwMode="auto">
              <a:xfrm>
                <a:off x="2924" y="2123"/>
                <a:ext cx="1505" cy="37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1" name="Line 22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2" name="Line 23"/>
              <p:cNvSpPr>
                <a:spLocks noChangeShapeType="1"/>
              </p:cNvSpPr>
              <p:nvPr/>
            </p:nvSpPr>
            <p:spPr bwMode="auto">
              <a:xfrm>
                <a:off x="2924" y="1835"/>
                <a:ext cx="1497" cy="265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3" name="Line 24"/>
              <p:cNvSpPr>
                <a:spLocks noChangeShapeType="1"/>
              </p:cNvSpPr>
              <p:nvPr/>
            </p:nvSpPr>
            <p:spPr bwMode="auto">
              <a:xfrm flipV="1">
                <a:off x="1651" y="1686"/>
                <a:ext cx="1273" cy="149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4" name="Line 25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392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00" name="Oval 26"/>
          <p:cNvSpPr>
            <a:spLocks noChangeArrowheads="1"/>
          </p:cNvSpPr>
          <p:nvPr/>
        </p:nvSpPr>
        <p:spPr bwMode="auto">
          <a:xfrm>
            <a:off x="4608513" y="306705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7086600" y="3321050"/>
            <a:ext cx="1638300" cy="641350"/>
            <a:chOff x="4464" y="2092"/>
            <a:chExt cx="1032" cy="404"/>
          </a:xfrm>
        </p:grpSpPr>
        <p:sp>
          <p:nvSpPr>
            <p:cNvPr id="37905" name="Text Box 28"/>
            <p:cNvSpPr txBox="1">
              <a:spLocks noChangeArrowheads="1"/>
            </p:cNvSpPr>
            <p:nvPr/>
          </p:nvSpPr>
          <p:spPr bwMode="auto">
            <a:xfrm>
              <a:off x="4716" y="2092"/>
              <a:ext cx="78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“circle of </a:t>
              </a:r>
            </a:p>
            <a:p>
              <a:pPr algn="ctr"/>
              <a:r>
                <a:rPr lang="en-US" sz="1800"/>
                <a:t>confusion”</a:t>
              </a:r>
            </a:p>
          </p:txBody>
        </p:sp>
        <p:sp>
          <p:nvSpPr>
            <p:cNvPr id="37906" name="Line 29"/>
            <p:cNvSpPr>
              <a:spLocks noChangeShapeType="1"/>
            </p:cNvSpPr>
            <p:nvPr/>
          </p:nvSpPr>
          <p:spPr bwMode="auto">
            <a:xfrm flipH="1" flipV="1">
              <a:off x="4464" y="2160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02" name="Text Box 30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sp>
        <p:nvSpPr>
          <p:cNvPr id="37903" name="Line 31"/>
          <p:cNvSpPr>
            <a:spLocks noChangeShapeType="1"/>
          </p:cNvSpPr>
          <p:nvPr/>
        </p:nvSpPr>
        <p:spPr bwMode="auto">
          <a:xfrm flipV="1">
            <a:off x="2286000" y="2286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04" name="Line 32"/>
          <p:cNvSpPr>
            <a:spLocks noChangeShapeType="1"/>
          </p:cNvSpPr>
          <p:nvPr/>
        </p:nvSpPr>
        <p:spPr bwMode="auto">
          <a:xfrm>
            <a:off x="4648200" y="2286000"/>
            <a:ext cx="2362200" cy="1676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Thin lens formula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What is the relation between the focal length (f),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distance of the object from the optical center (D),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and the distance at which the object will be in focus (D’)?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915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5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38927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38929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0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7197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 dirty="0" smtClean="0">
                <a:solidFill>
                  <a:srgbClr val="0000FF"/>
                </a:solidFill>
                <a:latin typeface="Times New Roman" pitchFamily="18" charset="0"/>
              </a:rPr>
              <a:t>D’</a:t>
            </a:r>
            <a:endParaRPr lang="en-US" sz="3600" b="1" i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38931" name="Line 1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2" name="Text Box 20"/>
          <p:cNvSpPr txBox="1">
            <a:spLocks noChangeArrowheads="1"/>
          </p:cNvSpPr>
          <p:nvPr/>
        </p:nvSpPr>
        <p:spPr bwMode="auto">
          <a:xfrm>
            <a:off x="7331075" y="6462713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 smtClean="0"/>
              <a:t>Slide by </a:t>
            </a:r>
            <a:r>
              <a:rPr lang="en-US" sz="1200" dirty="0" err="1" smtClean="0"/>
              <a:t>Frédo</a:t>
            </a:r>
            <a:r>
              <a:rPr lang="en-US" sz="1200" dirty="0" smtClean="0"/>
              <a:t> Durand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648200" y="601980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529" y="5943600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 plane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63206" y="601533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Thin lens formula</a:t>
            </a:r>
          </a:p>
        </p:txBody>
      </p:sp>
      <p:sp>
        <p:nvSpPr>
          <p:cNvPr id="39939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50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39951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2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39953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4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66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D’</a:t>
            </a:r>
          </a:p>
        </p:txBody>
      </p:sp>
      <p:sp>
        <p:nvSpPr>
          <p:cNvPr id="39955" name="Line 1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441325" y="1108075"/>
            <a:ext cx="3802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7331075" y="6462713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 smtClean="0"/>
              <a:t>Slide by </a:t>
            </a:r>
            <a:r>
              <a:rPr lang="en-US" sz="1200" dirty="0" err="1" smtClean="0"/>
              <a:t>Frédo</a:t>
            </a:r>
            <a:r>
              <a:rPr lang="en-US" sz="1200" dirty="0" smtClean="0"/>
              <a:t> Durand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648200" y="601980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0529" y="5943600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 plane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63206" y="601533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Thin lens formula</a:t>
            </a:r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4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5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6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0967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8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9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0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1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0972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3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0974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5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66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D’</a:t>
            </a:r>
          </a:p>
        </p:txBody>
      </p:sp>
      <p:sp>
        <p:nvSpPr>
          <p:cNvPr id="40976" name="Line 1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7" name="Text Box 20"/>
          <p:cNvSpPr txBox="1">
            <a:spLocks noChangeArrowheads="1"/>
          </p:cNvSpPr>
          <p:nvPr/>
        </p:nvSpPr>
        <p:spPr bwMode="auto">
          <a:xfrm>
            <a:off x="441325" y="1108075"/>
            <a:ext cx="3802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40978" name="Freeform 21"/>
          <p:cNvSpPr>
            <a:spLocks/>
          </p:cNvSpPr>
          <p:nvPr/>
        </p:nvSpPr>
        <p:spPr bwMode="auto">
          <a:xfrm>
            <a:off x="2438400" y="3505200"/>
            <a:ext cx="2667000" cy="914400"/>
          </a:xfrm>
          <a:custGeom>
            <a:avLst/>
            <a:gdLst>
              <a:gd name="T0" fmla="*/ 0 w 1200"/>
              <a:gd name="T1" fmla="*/ 1244237031 h 672"/>
              <a:gd name="T2" fmla="*/ 2147483647 w 1200"/>
              <a:gd name="T3" fmla="*/ 1244237031 h 672"/>
              <a:gd name="T4" fmla="*/ 2147483647 w 1200"/>
              <a:gd name="T5" fmla="*/ 0 h 672"/>
              <a:gd name="T6" fmla="*/ 0 w 1200"/>
              <a:gd name="T7" fmla="*/ 1244237031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9" name="Freeform 22"/>
          <p:cNvSpPr>
            <a:spLocks/>
          </p:cNvSpPr>
          <p:nvPr/>
        </p:nvSpPr>
        <p:spPr bwMode="auto">
          <a:xfrm rot="10800000">
            <a:off x="965200" y="4395788"/>
            <a:ext cx="1397000" cy="481012"/>
          </a:xfrm>
          <a:custGeom>
            <a:avLst/>
            <a:gdLst>
              <a:gd name="T0" fmla="*/ 0 w 1200"/>
              <a:gd name="T1" fmla="*/ 344304346 h 672"/>
              <a:gd name="T2" fmla="*/ 1626340754 w 1200"/>
              <a:gd name="T3" fmla="*/ 344304346 h 672"/>
              <a:gd name="T4" fmla="*/ 1626340754 w 1200"/>
              <a:gd name="T5" fmla="*/ 0 h 672"/>
              <a:gd name="T6" fmla="*/ 0 w 1200"/>
              <a:gd name="T7" fmla="*/ 3443043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80" name="Text Box 23"/>
          <p:cNvSpPr txBox="1">
            <a:spLocks noChangeArrowheads="1"/>
          </p:cNvSpPr>
          <p:nvPr/>
        </p:nvSpPr>
        <p:spPr bwMode="auto">
          <a:xfrm>
            <a:off x="457200" y="4270375"/>
            <a:ext cx="5651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y’</a:t>
            </a:r>
          </a:p>
        </p:txBody>
      </p:sp>
      <p:sp>
        <p:nvSpPr>
          <p:cNvPr id="40981" name="Text Box 24"/>
          <p:cNvSpPr txBox="1">
            <a:spLocks noChangeArrowheads="1"/>
          </p:cNvSpPr>
          <p:nvPr/>
        </p:nvSpPr>
        <p:spPr bwMode="auto">
          <a:xfrm>
            <a:off x="5257800" y="3584575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y</a:t>
            </a:r>
          </a:p>
        </p:txBody>
      </p:sp>
      <p:sp>
        <p:nvSpPr>
          <p:cNvPr id="40982" name="Text Box 25"/>
          <p:cNvSpPr txBox="1">
            <a:spLocks noChangeArrowheads="1"/>
          </p:cNvSpPr>
          <p:nvPr/>
        </p:nvSpPr>
        <p:spPr bwMode="auto">
          <a:xfrm>
            <a:off x="5029200" y="914400"/>
            <a:ext cx="2346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y’/y = D’/D</a:t>
            </a:r>
          </a:p>
        </p:txBody>
      </p:sp>
      <p:sp>
        <p:nvSpPr>
          <p:cNvPr id="40983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0984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0985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7331075" y="6462713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 smtClean="0"/>
              <a:t>Slide by </a:t>
            </a:r>
            <a:r>
              <a:rPr lang="en-US" sz="1200" dirty="0" err="1" smtClean="0"/>
              <a:t>Frédo</a:t>
            </a:r>
            <a:r>
              <a:rPr lang="en-US" sz="1200" dirty="0" smtClean="0"/>
              <a:t> Durand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648200" y="601980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0529" y="5943600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 plane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63206" y="601533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Thin lens formula</a:t>
            </a:r>
          </a:p>
        </p:txBody>
      </p:sp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88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89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0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1991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2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3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4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5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1996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7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1998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9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66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D’</a:t>
            </a:r>
          </a:p>
        </p:txBody>
      </p:sp>
      <p:sp>
        <p:nvSpPr>
          <p:cNvPr id="42000" name="Line 1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1" name="Text Box 20"/>
          <p:cNvSpPr txBox="1">
            <a:spLocks noChangeArrowheads="1"/>
          </p:cNvSpPr>
          <p:nvPr/>
        </p:nvSpPr>
        <p:spPr bwMode="auto">
          <a:xfrm>
            <a:off x="441325" y="1108075"/>
            <a:ext cx="3802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42002" name="Freeform 21"/>
          <p:cNvSpPr>
            <a:spLocks/>
          </p:cNvSpPr>
          <p:nvPr/>
        </p:nvSpPr>
        <p:spPr bwMode="auto">
          <a:xfrm>
            <a:off x="1462088" y="3481388"/>
            <a:ext cx="900112" cy="914400"/>
          </a:xfrm>
          <a:custGeom>
            <a:avLst/>
            <a:gdLst>
              <a:gd name="T0" fmla="*/ 0 w 1200"/>
              <a:gd name="T1" fmla="*/ 1244237031 h 672"/>
              <a:gd name="T2" fmla="*/ 675167923 w 1200"/>
              <a:gd name="T3" fmla="*/ 1244237031 h 672"/>
              <a:gd name="T4" fmla="*/ 675167923 w 1200"/>
              <a:gd name="T5" fmla="*/ 0 h 672"/>
              <a:gd name="T6" fmla="*/ 0 w 1200"/>
              <a:gd name="T7" fmla="*/ 1244237031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3" name="Freeform 22"/>
          <p:cNvSpPr>
            <a:spLocks/>
          </p:cNvSpPr>
          <p:nvPr/>
        </p:nvSpPr>
        <p:spPr bwMode="auto">
          <a:xfrm rot="10800000">
            <a:off x="965200" y="4395788"/>
            <a:ext cx="482600" cy="481012"/>
          </a:xfrm>
          <a:custGeom>
            <a:avLst/>
            <a:gdLst>
              <a:gd name="T0" fmla="*/ 0 w 1200"/>
              <a:gd name="T1" fmla="*/ 344304346 h 672"/>
              <a:gd name="T2" fmla="*/ 194085605 w 1200"/>
              <a:gd name="T3" fmla="*/ 344304346 h 672"/>
              <a:gd name="T4" fmla="*/ 194085605 w 1200"/>
              <a:gd name="T5" fmla="*/ 0 h 672"/>
              <a:gd name="T6" fmla="*/ 0 w 1200"/>
              <a:gd name="T7" fmla="*/ 3443043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4" name="Text Box 23"/>
          <p:cNvSpPr txBox="1">
            <a:spLocks noChangeArrowheads="1"/>
          </p:cNvSpPr>
          <p:nvPr/>
        </p:nvSpPr>
        <p:spPr bwMode="auto">
          <a:xfrm>
            <a:off x="457200" y="4270375"/>
            <a:ext cx="5651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y’</a:t>
            </a:r>
          </a:p>
        </p:txBody>
      </p:sp>
      <p:sp>
        <p:nvSpPr>
          <p:cNvPr id="42005" name="Text Box 24"/>
          <p:cNvSpPr txBox="1">
            <a:spLocks noChangeArrowheads="1"/>
          </p:cNvSpPr>
          <p:nvPr/>
        </p:nvSpPr>
        <p:spPr bwMode="auto">
          <a:xfrm>
            <a:off x="5257800" y="3584575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y</a:t>
            </a:r>
          </a:p>
        </p:txBody>
      </p:sp>
      <p:sp>
        <p:nvSpPr>
          <p:cNvPr id="42006" name="Text Box 25"/>
          <p:cNvSpPr txBox="1">
            <a:spLocks noChangeArrowheads="1"/>
          </p:cNvSpPr>
          <p:nvPr/>
        </p:nvSpPr>
        <p:spPr bwMode="auto">
          <a:xfrm>
            <a:off x="5029200" y="914400"/>
            <a:ext cx="2346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y’/y = D’/D</a:t>
            </a:r>
          </a:p>
        </p:txBody>
      </p:sp>
      <p:sp>
        <p:nvSpPr>
          <p:cNvPr id="42007" name="Text Box 26"/>
          <p:cNvSpPr txBox="1">
            <a:spLocks noChangeArrowheads="1"/>
          </p:cNvSpPr>
          <p:nvPr/>
        </p:nvSpPr>
        <p:spPr bwMode="auto">
          <a:xfrm>
            <a:off x="5029200" y="1600200"/>
            <a:ext cx="2803525" cy="646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y’/y = (D’-f)/f</a:t>
            </a:r>
          </a:p>
        </p:txBody>
      </p:sp>
      <p:sp>
        <p:nvSpPr>
          <p:cNvPr id="42008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2009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2010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28" name="Text Box 20"/>
          <p:cNvSpPr txBox="1">
            <a:spLocks noChangeArrowheads="1"/>
          </p:cNvSpPr>
          <p:nvPr/>
        </p:nvSpPr>
        <p:spPr bwMode="auto">
          <a:xfrm>
            <a:off x="7331075" y="6462713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 smtClean="0"/>
              <a:t>Slide by </a:t>
            </a:r>
            <a:r>
              <a:rPr lang="en-US" sz="1200" dirty="0" err="1" smtClean="0"/>
              <a:t>Frédo</a:t>
            </a:r>
            <a:r>
              <a:rPr lang="en-US" sz="1200" dirty="0" smtClean="0"/>
              <a:t> Durand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648200" y="601980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0529" y="5943600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 plane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63206" y="601533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Thin lens formula</a:t>
            </a:r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4" name="Oval 7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3015" name="Line 9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6" name="Line 10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7" name="Line 11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8" name="Line 12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9" name="Text Box 13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3020" name="Line 14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1" name="Text Box 15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3022" name="Line 16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3" name="Text Box 17"/>
          <p:cNvSpPr txBox="1">
            <a:spLocks noChangeArrowheads="1"/>
          </p:cNvSpPr>
          <p:nvPr/>
        </p:nvSpPr>
        <p:spPr bwMode="auto">
          <a:xfrm>
            <a:off x="1219200" y="2286000"/>
            <a:ext cx="666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D’</a:t>
            </a:r>
          </a:p>
        </p:txBody>
      </p:sp>
      <p:sp>
        <p:nvSpPr>
          <p:cNvPr id="43024" name="Text Box 18"/>
          <p:cNvSpPr txBox="1">
            <a:spLocks noChangeArrowheads="1"/>
          </p:cNvSpPr>
          <p:nvPr/>
        </p:nvSpPr>
        <p:spPr bwMode="auto">
          <a:xfrm>
            <a:off x="762000" y="923925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3025" name="Text Box 19"/>
          <p:cNvSpPr txBox="1">
            <a:spLocks noChangeArrowheads="1"/>
          </p:cNvSpPr>
          <p:nvPr/>
        </p:nvSpPr>
        <p:spPr bwMode="auto">
          <a:xfrm>
            <a:off x="609600" y="1416050"/>
            <a:ext cx="666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D’</a:t>
            </a:r>
          </a:p>
        </p:txBody>
      </p:sp>
      <p:sp>
        <p:nvSpPr>
          <p:cNvPr id="43026" name="Text Box 20"/>
          <p:cNvSpPr txBox="1">
            <a:spLocks noChangeArrowheads="1"/>
          </p:cNvSpPr>
          <p:nvPr/>
        </p:nvSpPr>
        <p:spPr bwMode="auto">
          <a:xfrm>
            <a:off x="1524000" y="14160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D</a:t>
            </a:r>
          </a:p>
        </p:txBody>
      </p:sp>
      <p:sp>
        <p:nvSpPr>
          <p:cNvPr id="43027" name="Text Box 21"/>
          <p:cNvSpPr txBox="1">
            <a:spLocks noChangeArrowheads="1"/>
          </p:cNvSpPr>
          <p:nvPr/>
        </p:nvSpPr>
        <p:spPr bwMode="auto">
          <a:xfrm>
            <a:off x="1539875" y="923925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3028" name="Text Box 22"/>
          <p:cNvSpPr txBox="1">
            <a:spLocks noChangeArrowheads="1"/>
          </p:cNvSpPr>
          <p:nvPr/>
        </p:nvSpPr>
        <p:spPr bwMode="auto">
          <a:xfrm>
            <a:off x="2482850" y="923925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3029" name="Text Box 23"/>
          <p:cNvSpPr txBox="1">
            <a:spLocks noChangeArrowheads="1"/>
          </p:cNvSpPr>
          <p:nvPr/>
        </p:nvSpPr>
        <p:spPr bwMode="auto">
          <a:xfrm>
            <a:off x="2514600" y="141605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f</a:t>
            </a:r>
          </a:p>
        </p:txBody>
      </p:sp>
      <p:sp>
        <p:nvSpPr>
          <p:cNvPr id="43030" name="Line 24"/>
          <p:cNvSpPr>
            <a:spLocks noChangeShapeType="1"/>
          </p:cNvSpPr>
          <p:nvPr/>
        </p:nvSpPr>
        <p:spPr bwMode="auto">
          <a:xfrm>
            <a:off x="1587500" y="148907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1" name="Line 25"/>
          <p:cNvSpPr>
            <a:spLocks noChangeShapeType="1"/>
          </p:cNvSpPr>
          <p:nvPr/>
        </p:nvSpPr>
        <p:spPr bwMode="auto">
          <a:xfrm>
            <a:off x="685800" y="148907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2" name="Line 26"/>
          <p:cNvSpPr>
            <a:spLocks noChangeShapeType="1"/>
          </p:cNvSpPr>
          <p:nvPr/>
        </p:nvSpPr>
        <p:spPr bwMode="auto">
          <a:xfrm>
            <a:off x="2514600" y="148907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3" name="Text Box 27"/>
          <p:cNvSpPr txBox="1">
            <a:spLocks noChangeArrowheads="1"/>
          </p:cNvSpPr>
          <p:nvPr/>
        </p:nvSpPr>
        <p:spPr bwMode="auto">
          <a:xfrm>
            <a:off x="1158875" y="1152525"/>
            <a:ext cx="441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+</a:t>
            </a:r>
          </a:p>
        </p:txBody>
      </p:sp>
      <p:sp>
        <p:nvSpPr>
          <p:cNvPr id="43034" name="Text Box 28"/>
          <p:cNvSpPr txBox="1">
            <a:spLocks noChangeArrowheads="1"/>
          </p:cNvSpPr>
          <p:nvPr/>
        </p:nvSpPr>
        <p:spPr bwMode="auto">
          <a:xfrm>
            <a:off x="2085975" y="1152525"/>
            <a:ext cx="441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=</a:t>
            </a:r>
          </a:p>
        </p:txBody>
      </p:sp>
      <p:sp>
        <p:nvSpPr>
          <p:cNvPr id="43035" name="Line 2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6" name="Rectangle 30"/>
          <p:cNvSpPr>
            <a:spLocks noChangeArrowheads="1"/>
          </p:cNvSpPr>
          <p:nvPr/>
        </p:nvSpPr>
        <p:spPr bwMode="auto">
          <a:xfrm>
            <a:off x="381000" y="914400"/>
            <a:ext cx="2895600" cy="1219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3037" name="Text Box 34"/>
          <p:cNvSpPr txBox="1">
            <a:spLocks noChangeArrowheads="1"/>
          </p:cNvSpPr>
          <p:nvPr/>
        </p:nvSpPr>
        <p:spPr bwMode="auto">
          <a:xfrm>
            <a:off x="3743325" y="987425"/>
            <a:ext cx="5070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Palatino Linotype" pitchFamily="18" charset="0"/>
              </a:rPr>
              <a:t>Any point satisfying the thin lens equation is in focus.</a:t>
            </a:r>
          </a:p>
        </p:txBody>
      </p:sp>
      <p:sp>
        <p:nvSpPr>
          <p:cNvPr id="43038" name="Oval 8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3039" name="Oval 6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7331075" y="6462713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 smtClean="0"/>
              <a:t>Slide by </a:t>
            </a:r>
            <a:r>
              <a:rPr lang="en-US" sz="1200" dirty="0" err="1" smtClean="0"/>
              <a:t>Frédo</a:t>
            </a:r>
            <a:r>
              <a:rPr lang="en-US" sz="1200" dirty="0" smtClean="0"/>
              <a:t> Durand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648200" y="601980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0529" y="5943600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 plane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63206" y="601533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Depth of Field</a:t>
            </a: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00200"/>
            <a:ext cx="5713413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1600200"/>
            <a:ext cx="23590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Rectangle 7"/>
          <p:cNvSpPr>
            <a:spLocks noChangeArrowheads="1"/>
          </p:cNvSpPr>
          <p:nvPr/>
        </p:nvSpPr>
        <p:spPr bwMode="auto">
          <a:xfrm>
            <a:off x="1752600" y="5867400"/>
            <a:ext cx="5697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hlinkClick r:id="rId5"/>
              </a:rPr>
              <a:t>http://www.cambridgeincolour.com/tutorials/depth-of-field.htm</a:t>
            </a:r>
            <a:endParaRPr lang="en-US" sz="1600"/>
          </a:p>
        </p:txBody>
      </p:sp>
      <p:sp>
        <p:nvSpPr>
          <p:cNvPr id="44038" name="Text Box 8"/>
          <p:cNvSpPr txBox="1">
            <a:spLocks noChangeArrowheads="1"/>
          </p:cNvSpPr>
          <p:nvPr/>
        </p:nvSpPr>
        <p:spPr bwMode="auto">
          <a:xfrm>
            <a:off x="7543800" y="6324600"/>
            <a:ext cx="1309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Pinhole camera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7772400" cy="1905000"/>
          </a:xfrm>
        </p:spPr>
        <p:txBody>
          <a:bodyPr/>
          <a:lstStyle/>
          <a:p>
            <a:r>
              <a:rPr lang="en-US" smtClean="0"/>
              <a:t>Add a barrier to block off most of the rays</a:t>
            </a:r>
          </a:p>
          <a:p>
            <a:pPr lvl="1"/>
            <a:r>
              <a:rPr lang="en-US" smtClean="0"/>
              <a:t>This reduces blurring</a:t>
            </a:r>
          </a:p>
          <a:p>
            <a:pPr lvl="1"/>
            <a:r>
              <a:rPr lang="en-US" smtClean="0"/>
              <a:t>The opening is known as the </a:t>
            </a:r>
            <a:r>
              <a:rPr lang="en-US" b="1" smtClean="0"/>
              <a:t>aperture</a:t>
            </a:r>
          </a:p>
        </p:txBody>
      </p:sp>
      <p:pic>
        <p:nvPicPr>
          <p:cNvPr id="14340" name="Picture 4" descr="image-pinho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524000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86000" y="2057400"/>
            <a:ext cx="4724400" cy="1524000"/>
            <a:chOff x="1440" y="1296"/>
            <a:chExt cx="2976" cy="960"/>
          </a:xfrm>
        </p:grpSpPr>
        <p:sp>
          <p:nvSpPr>
            <p:cNvPr id="14351" name="Line 6"/>
            <p:cNvSpPr>
              <a:spLocks noChangeShapeType="1"/>
            </p:cNvSpPr>
            <p:nvPr/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2" name="Line 7"/>
            <p:cNvSpPr>
              <a:spLocks noChangeShapeType="1"/>
            </p:cNvSpPr>
            <p:nvPr/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3" name="Line 8"/>
            <p:cNvSpPr>
              <a:spLocks noChangeShapeType="1"/>
            </p:cNvSpPr>
            <p:nvPr/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4" name="Line 9"/>
            <p:cNvSpPr>
              <a:spLocks noChangeShapeType="1"/>
            </p:cNvSpPr>
            <p:nvPr/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590800" y="2495550"/>
            <a:ext cx="4457700" cy="571500"/>
            <a:chOff x="1632" y="1572"/>
            <a:chExt cx="2808" cy="360"/>
          </a:xfrm>
        </p:grpSpPr>
        <p:sp>
          <p:nvSpPr>
            <p:cNvPr id="14347" name="Line 11"/>
            <p:cNvSpPr>
              <a:spLocks noChangeShapeType="1"/>
            </p:cNvSpPr>
            <p:nvPr/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8" name="Line 12"/>
            <p:cNvSpPr>
              <a:spLocks noChangeShapeType="1"/>
            </p:cNvSpPr>
            <p:nvPr/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Line 13"/>
            <p:cNvSpPr>
              <a:spLocks noChangeShapeType="1"/>
            </p:cNvSpPr>
            <p:nvPr/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Line 14"/>
            <p:cNvSpPr>
              <a:spLocks noChangeShapeType="1"/>
            </p:cNvSpPr>
            <p:nvPr/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43" name="Oval 15"/>
          <p:cNvSpPr>
            <a:spLocks noChangeArrowheads="1"/>
          </p:cNvSpPr>
          <p:nvPr/>
        </p:nvSpPr>
        <p:spPr bwMode="auto">
          <a:xfrm>
            <a:off x="2241550" y="20256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Oval 16"/>
          <p:cNvSpPr>
            <a:spLocks noChangeArrowheads="1"/>
          </p:cNvSpPr>
          <p:nvPr/>
        </p:nvSpPr>
        <p:spPr bwMode="auto">
          <a:xfrm>
            <a:off x="2559050" y="26336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685800" y="5943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>
              <a:spcBef>
                <a:spcPct val="20000"/>
              </a:spcBef>
              <a:buFontTx/>
              <a:buChar char="–"/>
            </a:pPr>
            <a:endParaRPr lang="ru-RU" sz="1800"/>
          </a:p>
        </p:txBody>
      </p:sp>
      <p:sp>
        <p:nvSpPr>
          <p:cNvPr id="14346" name="Text Box 18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5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can we control the depth of field?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7772400" cy="1905000"/>
          </a:xfrm>
        </p:spPr>
        <p:txBody>
          <a:bodyPr/>
          <a:lstStyle/>
          <a:p>
            <a:r>
              <a:rPr lang="en-US" smtClean="0"/>
              <a:t>Changing the aperture size affects depth of field</a:t>
            </a:r>
          </a:p>
          <a:p>
            <a:pPr lvl="1"/>
            <a:r>
              <a:rPr lang="en-US" smtClean="0"/>
              <a:t>A smaller aperture increases the range in which the object is approximately in focus</a:t>
            </a:r>
          </a:p>
          <a:p>
            <a:pPr lvl="1"/>
            <a:r>
              <a:rPr lang="en-US" smtClean="0"/>
              <a:t>But small aperture reduces amount of light – need to increase exposure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224088" y="1447800"/>
            <a:ext cx="4654550" cy="3076575"/>
            <a:chOff x="1401" y="912"/>
            <a:chExt cx="2932" cy="1938"/>
          </a:xfrm>
        </p:grpSpPr>
        <p:pic>
          <p:nvPicPr>
            <p:cNvPr id="45062" name="Picture 4" descr="depth_of_fiel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1" y="912"/>
              <a:ext cx="2932" cy="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063" name="Line 5"/>
            <p:cNvSpPr>
              <a:spLocks noChangeShapeType="1"/>
            </p:cNvSpPr>
            <p:nvPr/>
          </p:nvSpPr>
          <p:spPr bwMode="auto">
            <a:xfrm>
              <a:off x="4005" y="960"/>
              <a:ext cx="0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64" name="Line 6"/>
            <p:cNvSpPr>
              <a:spLocks noChangeShapeType="1"/>
            </p:cNvSpPr>
            <p:nvPr/>
          </p:nvSpPr>
          <p:spPr bwMode="auto">
            <a:xfrm>
              <a:off x="4005" y="2016"/>
              <a:ext cx="0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61" name="Text Box 8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Varying the aperture </a:t>
            </a:r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914400"/>
            <a:ext cx="3519488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914400"/>
            <a:ext cx="3519487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7"/>
          <p:cNvSpPr txBox="1">
            <a:spLocks noChangeArrowheads="1"/>
          </p:cNvSpPr>
          <p:nvPr/>
        </p:nvSpPr>
        <p:spPr bwMode="auto">
          <a:xfrm>
            <a:off x="949325" y="5867400"/>
            <a:ext cx="34051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2000"/>
          </a:p>
          <a:p>
            <a:pPr algn="ctr"/>
            <a:r>
              <a:rPr lang="en-US" sz="2000"/>
              <a:t>Large aperture  = small DOF</a:t>
            </a:r>
          </a:p>
        </p:txBody>
      </p:sp>
      <p:sp>
        <p:nvSpPr>
          <p:cNvPr id="46086" name="Text Box 8"/>
          <p:cNvSpPr txBox="1">
            <a:spLocks noChangeArrowheads="1"/>
          </p:cNvSpPr>
          <p:nvPr/>
        </p:nvSpPr>
        <p:spPr bwMode="auto">
          <a:xfrm>
            <a:off x="4683125" y="5867400"/>
            <a:ext cx="32940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2000"/>
          </a:p>
          <a:p>
            <a:pPr algn="ctr"/>
            <a:r>
              <a:rPr lang="en-US" sz="2000"/>
              <a:t>Small aperture = large DOF</a:t>
            </a:r>
          </a:p>
        </p:txBody>
      </p:sp>
      <p:sp>
        <p:nvSpPr>
          <p:cNvPr id="46087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Field of View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 cstate="print"/>
          <a:srcRect l="3999"/>
          <a:stretch>
            <a:fillRect/>
          </a:stretch>
        </p:blipFill>
        <p:spPr bwMode="auto">
          <a:xfrm>
            <a:off x="152400" y="1054100"/>
            <a:ext cx="88392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667000" y="6248400"/>
            <a:ext cx="37338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Field of View</a:t>
            </a:r>
          </a:p>
        </p:txBody>
      </p:sp>
      <p:pic>
        <p:nvPicPr>
          <p:cNvPr id="53251" name="Picture 5"/>
          <p:cNvPicPr>
            <a:picLocks noChangeAspect="1" noChangeArrowheads="1"/>
          </p:cNvPicPr>
          <p:nvPr/>
        </p:nvPicPr>
        <p:blipFill>
          <a:blip r:embed="rId3" cstate="print"/>
          <a:srcRect l="2483"/>
          <a:stretch>
            <a:fillRect/>
          </a:stretch>
        </p:blipFill>
        <p:spPr bwMode="auto">
          <a:xfrm>
            <a:off x="152400" y="1090613"/>
            <a:ext cx="8915400" cy="565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667000" y="6248400"/>
            <a:ext cx="43434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What does FOV depend 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5"/>
          <p:cNvSpPr txBox="1">
            <a:spLocks noChangeArrowheads="1"/>
          </p:cNvSpPr>
          <p:nvPr/>
        </p:nvSpPr>
        <p:spPr bwMode="auto">
          <a:xfrm>
            <a:off x="2270125" y="2401888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f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Field of View</a:t>
            </a:r>
          </a:p>
        </p:txBody>
      </p:sp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1674813" y="6324600"/>
            <a:ext cx="4903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Smaller FOV = larger Focal Length</a:t>
            </a:r>
          </a:p>
        </p:txBody>
      </p:sp>
      <p:pic>
        <p:nvPicPr>
          <p:cNvPr id="5427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219200"/>
            <a:ext cx="7315200" cy="297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4752975"/>
            <a:ext cx="6805613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Text Box 10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  <p:sp>
        <p:nvSpPr>
          <p:cNvPr id="54280" name="Text Box 11"/>
          <p:cNvSpPr txBox="1">
            <a:spLocks noChangeArrowheads="1"/>
          </p:cNvSpPr>
          <p:nvPr/>
        </p:nvSpPr>
        <p:spPr bwMode="auto">
          <a:xfrm>
            <a:off x="2193925" y="2209800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54281" name="Text Box 12"/>
          <p:cNvSpPr txBox="1">
            <a:spLocks noChangeArrowheads="1"/>
          </p:cNvSpPr>
          <p:nvPr/>
        </p:nvSpPr>
        <p:spPr bwMode="auto">
          <a:xfrm>
            <a:off x="384175" y="4343400"/>
            <a:ext cx="8150225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FOV depends on focal length and size of the camera retina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Field of View / Focal Length</a:t>
            </a:r>
          </a:p>
        </p:txBody>
      </p:sp>
      <p:pic>
        <p:nvPicPr>
          <p:cNvPr id="5529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990600"/>
            <a:ext cx="29718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810000"/>
            <a:ext cx="29718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07" name="Text Box 7"/>
          <p:cNvSpPr txBox="1">
            <a:spLocks noChangeArrowheads="1"/>
          </p:cNvSpPr>
          <p:nvPr/>
        </p:nvSpPr>
        <p:spPr bwMode="auto">
          <a:xfrm>
            <a:off x="4953000" y="3048000"/>
            <a:ext cx="2228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Large FOV, small f</a:t>
            </a:r>
          </a:p>
          <a:p>
            <a:r>
              <a:rPr lang="en-US" sz="1800"/>
              <a:t>Camera close to car</a:t>
            </a:r>
          </a:p>
        </p:txBody>
      </p:sp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4953000" y="5943600"/>
            <a:ext cx="2609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Small FOV, large f</a:t>
            </a:r>
          </a:p>
          <a:p>
            <a:r>
              <a:rPr lang="en-US" sz="1800"/>
              <a:t>Camera far from the car</a:t>
            </a:r>
          </a:p>
        </p:txBody>
      </p:sp>
      <p:pic>
        <p:nvPicPr>
          <p:cNvPr id="55303" name="Picture 10" descr="wide_angle_telephot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143000"/>
            <a:ext cx="2997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4" name="Text Box 11"/>
          <p:cNvSpPr txBox="1">
            <a:spLocks noChangeArrowheads="1"/>
          </p:cNvSpPr>
          <p:nvPr/>
        </p:nvSpPr>
        <p:spPr bwMode="auto">
          <a:xfrm>
            <a:off x="6934200" y="6583363"/>
            <a:ext cx="21320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Sources: A. Efros, F. Durand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7" grpId="0"/>
      <p:bldP spid="20480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56323" name="Picture 5" descr="face_wi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828800"/>
            <a:ext cx="2860675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6" descr="face_standar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1828800"/>
            <a:ext cx="2847975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7" descr="face_telephot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1828800"/>
            <a:ext cx="27559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Same effect for faces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76288" y="5449888"/>
            <a:ext cx="7453312" cy="493712"/>
            <a:chOff x="489" y="3433"/>
            <a:chExt cx="4695" cy="311"/>
          </a:xfrm>
        </p:grpSpPr>
        <p:sp>
          <p:nvSpPr>
            <p:cNvPr id="56329" name="Text Box 10"/>
            <p:cNvSpPr txBox="1">
              <a:spLocks noChangeArrowheads="1"/>
            </p:cNvSpPr>
            <p:nvPr/>
          </p:nvSpPr>
          <p:spPr bwMode="auto">
            <a:xfrm>
              <a:off x="2448" y="3433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standard</a:t>
              </a:r>
            </a:p>
          </p:txBody>
        </p:sp>
        <p:sp>
          <p:nvSpPr>
            <p:cNvPr id="56330" name="Text Box 11"/>
            <p:cNvSpPr txBox="1">
              <a:spLocks noChangeArrowheads="1"/>
            </p:cNvSpPr>
            <p:nvPr/>
          </p:nvSpPr>
          <p:spPr bwMode="auto">
            <a:xfrm>
              <a:off x="489" y="3456"/>
              <a:ext cx="104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wide-angle</a:t>
              </a:r>
            </a:p>
          </p:txBody>
        </p:sp>
        <p:sp>
          <p:nvSpPr>
            <p:cNvPr id="56331" name="Text Box 12"/>
            <p:cNvSpPr txBox="1">
              <a:spLocks noChangeArrowheads="1"/>
            </p:cNvSpPr>
            <p:nvPr/>
          </p:nvSpPr>
          <p:spPr bwMode="auto">
            <a:xfrm>
              <a:off x="4277" y="3456"/>
              <a:ext cx="90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telephoto</a:t>
              </a:r>
            </a:p>
          </p:txBody>
        </p:sp>
      </p:grpSp>
      <p:sp>
        <p:nvSpPr>
          <p:cNvPr id="56328" name="Text Box 13"/>
          <p:cNvSpPr txBox="1">
            <a:spLocks noChangeArrowheads="1"/>
          </p:cNvSpPr>
          <p:nvPr/>
        </p:nvSpPr>
        <p:spPr bwMode="auto">
          <a:xfrm>
            <a:off x="7543800" y="6583363"/>
            <a:ext cx="14271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F. Durand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ameraModel"/>
          <p:cNvPicPr>
            <a:picLocks noChangeAspect="1" noChangeArrowheads="1"/>
          </p:cNvPicPr>
          <p:nvPr/>
        </p:nvPicPr>
        <p:blipFill>
          <a:blip r:embed="rId3" cstate="print"/>
          <a:srcRect t="1907" b="1736"/>
          <a:stretch>
            <a:fillRect/>
          </a:stretch>
        </p:blipFill>
        <p:spPr bwMode="auto">
          <a:xfrm>
            <a:off x="914400" y="992188"/>
            <a:ext cx="6934200" cy="548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5105400" y="6521450"/>
            <a:ext cx="2895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/>
              <a:t>Source: Hartley &amp; Zisserman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Approximating an affine camera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dolly zoom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Continuously adjusting the focal length while the camera moves away from (or towards) the subject</a:t>
            </a:r>
          </a:p>
        </p:txBody>
      </p:sp>
      <p:sp>
        <p:nvSpPr>
          <p:cNvPr id="58372" name="Rectangle 3"/>
          <p:cNvSpPr>
            <a:spLocks noChangeArrowheads="1"/>
          </p:cNvSpPr>
          <p:nvPr/>
        </p:nvSpPr>
        <p:spPr bwMode="auto">
          <a:xfrm>
            <a:off x="1600200" y="6096000"/>
            <a:ext cx="5867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hlinkClick r:id="rId3"/>
              </a:rPr>
              <a:t>http://en.wikipedia.org/wiki/Dolly_zoom</a:t>
            </a:r>
            <a:endParaRPr lang="en-US"/>
          </a:p>
        </p:txBody>
      </p:sp>
      <p:pic>
        <p:nvPicPr>
          <p:cNvPr id="58373" name="Picture 5" descr="Contra-zoom_aka_dolly_zoom_animation.g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2286000"/>
            <a:ext cx="4214813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dolly zoom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Continuously adjusting the focal length while the camera moves away from (or towards) the subject</a:t>
            </a:r>
          </a:p>
          <a:p>
            <a:pPr>
              <a:buFontTx/>
              <a:buChar char="•"/>
            </a:pPr>
            <a:r>
              <a:rPr lang="en-US" smtClean="0"/>
              <a:t>“The Vertigo shot”</a:t>
            </a:r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475" y="2971800"/>
            <a:ext cx="4017963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8838" y="2971800"/>
            <a:ext cx="40179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Rectangle 7"/>
          <p:cNvSpPr>
            <a:spLocks noChangeArrowheads="1"/>
          </p:cNvSpPr>
          <p:nvPr/>
        </p:nvSpPr>
        <p:spPr bwMode="auto">
          <a:xfrm>
            <a:off x="685800" y="5562600"/>
            <a:ext cx="7848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hlinkClick r:id="rId5"/>
              </a:rPr>
              <a:t>Examples of dolly zoom from movies</a:t>
            </a:r>
            <a:r>
              <a:rPr lang="en-US"/>
              <a:t> (YouTube)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Pinhole camera model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8229600" cy="1981200"/>
          </a:xfrm>
        </p:spPr>
        <p:txBody>
          <a:bodyPr/>
          <a:lstStyle/>
          <a:p>
            <a:r>
              <a:rPr lang="en-US" smtClean="0"/>
              <a:t>Pinhole model:</a:t>
            </a:r>
          </a:p>
          <a:p>
            <a:pPr lvl="1"/>
            <a:r>
              <a:rPr lang="en-US" smtClean="0"/>
              <a:t>Captures </a:t>
            </a:r>
            <a:r>
              <a:rPr lang="en-US" b="1" smtClean="0"/>
              <a:t>pencil of rays</a:t>
            </a:r>
            <a:r>
              <a:rPr lang="en-US" smtClean="0"/>
              <a:t> – all rays through a single point</a:t>
            </a:r>
          </a:p>
          <a:p>
            <a:pPr lvl="1"/>
            <a:r>
              <a:rPr lang="en-US" smtClean="0"/>
              <a:t>The point is called </a:t>
            </a:r>
            <a:r>
              <a:rPr lang="en-US" b="1" smtClean="0"/>
              <a:t>Center of Projection (focal point)</a:t>
            </a:r>
          </a:p>
          <a:p>
            <a:pPr lvl="1"/>
            <a:r>
              <a:rPr lang="en-US" smtClean="0"/>
              <a:t>The image is formed on the </a:t>
            </a:r>
            <a:r>
              <a:rPr lang="en-US" b="1" smtClean="0"/>
              <a:t>Image Plane</a:t>
            </a:r>
          </a:p>
        </p:txBody>
      </p:sp>
      <p:pic>
        <p:nvPicPr>
          <p:cNvPr id="15364" name="Picture 4" descr="pinhole_diff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143000"/>
            <a:ext cx="457200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 lenses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6550" y="2403475"/>
            <a:ext cx="5929313" cy="205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Lens Flaws: Chromatic Aberration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458200" cy="5257800"/>
          </a:xfrm>
        </p:spPr>
        <p:txBody>
          <a:bodyPr/>
          <a:lstStyle/>
          <a:p>
            <a:r>
              <a:rPr lang="en-US" smtClean="0"/>
              <a:t>Lens has different refractive indices for different wavelengths: causes color fringing</a:t>
            </a:r>
          </a:p>
        </p:txBody>
      </p:sp>
      <p:pic>
        <p:nvPicPr>
          <p:cNvPr id="61444" name="Picture 5" descr="chr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7475" y="1981200"/>
            <a:ext cx="4048125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8054" name="Text Box 6"/>
          <p:cNvSpPr txBox="1">
            <a:spLocks noChangeArrowheads="1"/>
          </p:cNvSpPr>
          <p:nvPr/>
        </p:nvSpPr>
        <p:spPr bwMode="auto">
          <a:xfrm>
            <a:off x="1143000" y="3962400"/>
            <a:ext cx="2592388" cy="457200"/>
          </a:xfrm>
          <a:prstGeom prst="rect">
            <a:avLst/>
          </a:prstGeom>
          <a:noFill/>
          <a:ln w="317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Near Lens Center</a:t>
            </a:r>
          </a:p>
        </p:txBody>
      </p:sp>
      <p:pic>
        <p:nvPicPr>
          <p:cNvPr id="61446" name="Picture 7" descr="colorAbberY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400550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7" name="Picture 8" descr="colorAbberN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4400550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8057" name="Text Box 9"/>
          <p:cNvSpPr txBox="1">
            <a:spLocks noChangeArrowheads="1"/>
          </p:cNvSpPr>
          <p:nvPr/>
        </p:nvSpPr>
        <p:spPr bwMode="auto">
          <a:xfrm>
            <a:off x="4994275" y="3962400"/>
            <a:ext cx="3235325" cy="457200"/>
          </a:xfrm>
          <a:prstGeom prst="rect">
            <a:avLst/>
          </a:prstGeom>
          <a:noFill/>
          <a:ln w="317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Near Lens Outer 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Lens flaws: Spherical aberration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Spherical lenses don’t focus light perfectly</a:t>
            </a:r>
          </a:p>
          <a:p>
            <a:r>
              <a:rPr lang="en-US" smtClean="0"/>
              <a:t>	Rays farther from the optical axis focus closer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971800"/>
            <a:ext cx="4800600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Lens flaws: Vignetting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349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143000"/>
            <a:ext cx="4572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733800"/>
            <a:ext cx="3589338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711575"/>
            <a:ext cx="3589338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4" descr="hecht-231-a"/>
          <p:cNvPicPr>
            <a:picLocks noChangeAspect="1" noChangeArrowheads="1"/>
          </p:cNvPicPr>
          <p:nvPr/>
        </p:nvPicPr>
        <p:blipFill>
          <a:blip r:embed="rId3" cstate="print">
            <a:lum bright="-26000" contrast="40000"/>
          </a:blip>
          <a:srcRect/>
          <a:stretch>
            <a:fillRect/>
          </a:stretch>
        </p:blipFill>
        <p:spPr bwMode="auto">
          <a:xfrm>
            <a:off x="1662113" y="1793875"/>
            <a:ext cx="5195887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Text Box 5"/>
          <p:cNvSpPr txBox="1">
            <a:spLocks noChangeArrowheads="1"/>
          </p:cNvSpPr>
          <p:nvPr/>
        </p:nvSpPr>
        <p:spPr bwMode="auto">
          <a:xfrm>
            <a:off x="1828800" y="3851275"/>
            <a:ext cx="14668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1800"/>
              <a:t>No distortion</a:t>
            </a:r>
          </a:p>
        </p:txBody>
      </p:sp>
      <p:sp>
        <p:nvSpPr>
          <p:cNvPr id="64516" name="Text Box 6"/>
          <p:cNvSpPr txBox="1">
            <a:spLocks noChangeArrowheads="1"/>
          </p:cNvSpPr>
          <p:nvPr/>
        </p:nvSpPr>
        <p:spPr bwMode="auto">
          <a:xfrm>
            <a:off x="3657600" y="3851275"/>
            <a:ext cx="13652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1800"/>
              <a:t>Pin cushion</a:t>
            </a:r>
          </a:p>
        </p:txBody>
      </p:sp>
      <p:sp>
        <p:nvSpPr>
          <p:cNvPr id="64517" name="Text Box 7"/>
          <p:cNvSpPr txBox="1">
            <a:spLocks noChangeArrowheads="1"/>
          </p:cNvSpPr>
          <p:nvPr/>
        </p:nvSpPr>
        <p:spPr bwMode="auto">
          <a:xfrm>
            <a:off x="5715000" y="3851275"/>
            <a:ext cx="7937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1800"/>
              <a:t>Barrel</a:t>
            </a:r>
          </a:p>
        </p:txBody>
      </p:sp>
      <p:sp>
        <p:nvSpPr>
          <p:cNvPr id="645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Radial Distortion</a:t>
            </a:r>
          </a:p>
        </p:txBody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915400" cy="1981200"/>
          </a:xfrm>
        </p:spPr>
        <p:txBody>
          <a:bodyPr/>
          <a:lstStyle/>
          <a:p>
            <a:pPr lvl="1"/>
            <a:r>
              <a:rPr lang="en-US" smtClean="0"/>
              <a:t>Caused by imperfect lenses</a:t>
            </a:r>
          </a:p>
          <a:p>
            <a:pPr lvl="1"/>
            <a:r>
              <a:rPr lang="en-US" smtClean="0"/>
              <a:t>Deviations are most noticeable near the edge of the lens</a:t>
            </a:r>
          </a:p>
        </p:txBody>
      </p:sp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4219575"/>
            <a:ext cx="3810000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camera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267200"/>
            <a:ext cx="8763000" cy="2362200"/>
          </a:xfrm>
        </p:spPr>
        <p:txBody>
          <a:bodyPr/>
          <a:lstStyle/>
          <a:p>
            <a:r>
              <a:rPr lang="en-US" smtClean="0"/>
              <a:t>A digital camera replaces film with a sensor array</a:t>
            </a:r>
          </a:p>
          <a:p>
            <a:pPr lvl="1"/>
            <a:r>
              <a:rPr lang="en-US" sz="1600" smtClean="0"/>
              <a:t>Each cell in the array is light-sensitive diode that converts photons to electrons</a:t>
            </a:r>
          </a:p>
          <a:p>
            <a:pPr lvl="1"/>
            <a:r>
              <a:rPr lang="en-US" sz="1600" smtClean="0"/>
              <a:t>Two common types</a:t>
            </a:r>
          </a:p>
          <a:p>
            <a:pPr lvl="2"/>
            <a:r>
              <a:rPr lang="en-US" sz="1600" b="1" smtClean="0"/>
              <a:t>Charge Coupled Device</a:t>
            </a:r>
            <a:r>
              <a:rPr lang="en-US" sz="1600" smtClean="0"/>
              <a:t> (CCD)</a:t>
            </a:r>
            <a:r>
              <a:rPr lang="en-US" smtClean="0"/>
              <a:t> </a:t>
            </a:r>
          </a:p>
          <a:p>
            <a:pPr lvl="2"/>
            <a:r>
              <a:rPr lang="en-US" sz="1600" b="1" smtClean="0"/>
              <a:t>Complementary metal oxide semiconductor</a:t>
            </a:r>
            <a:r>
              <a:rPr lang="en-US" sz="1600" smtClean="0"/>
              <a:t> (CMOS)</a:t>
            </a:r>
          </a:p>
          <a:p>
            <a:pPr lvl="1"/>
            <a:r>
              <a:rPr lang="en-US" sz="1600" smtClean="0">
                <a:hlinkClick r:id="rId3"/>
              </a:rPr>
              <a:t>http://electronics.howstuffworks.com/digital-camera.htm</a:t>
            </a:r>
            <a:r>
              <a:rPr lang="en-US" sz="1600" smtClean="0"/>
              <a:t> </a:t>
            </a:r>
          </a:p>
          <a:p>
            <a:pPr lvl="2"/>
            <a:endParaRPr lang="en-US" sz="1600" smtClean="0"/>
          </a:p>
        </p:txBody>
      </p:sp>
      <p:pic>
        <p:nvPicPr>
          <p:cNvPr id="65540" name="Picture 4" descr="PowerShot SD200"/>
          <p:cNvPicPr>
            <a:picLocks noChangeAspect="1" noChangeArrowheads="1"/>
          </p:cNvPicPr>
          <p:nvPr/>
        </p:nvPicPr>
        <p:blipFill>
          <a:blip r:embed="rId4" cstate="print"/>
          <a:srcRect l="12286" r="6143"/>
          <a:stretch>
            <a:fillRect/>
          </a:stretch>
        </p:blipFill>
        <p:spPr bwMode="auto">
          <a:xfrm>
            <a:off x="152400" y="1579562"/>
            <a:ext cx="4411662" cy="207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pic>
        <p:nvPicPr>
          <p:cNvPr id="7" name="Picture 7" descr="ccd_vs_cmo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219200"/>
            <a:ext cx="433270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5" descr="BayerPatternFiltr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33525"/>
            <a:ext cx="44196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/>
              <a:t>Color sensing in camera: Color filter array</a:t>
            </a:r>
          </a:p>
        </p:txBody>
      </p:sp>
      <p:pic>
        <p:nvPicPr>
          <p:cNvPr id="67588" name="Picture 4" descr="ccd_interpola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1406525"/>
            <a:ext cx="1371600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ext Box 7"/>
          <p:cNvSpPr txBox="1">
            <a:spLocks noChangeArrowheads="1"/>
          </p:cNvSpPr>
          <p:nvPr/>
        </p:nvSpPr>
        <p:spPr bwMode="auto">
          <a:xfrm>
            <a:off x="7543800" y="6583363"/>
            <a:ext cx="1520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Steve Seitz</a:t>
            </a:r>
          </a:p>
        </p:txBody>
      </p: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4343400" y="1371600"/>
            <a:ext cx="3711575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/>
              <a:t>Estimate missing components from neighboring values</a:t>
            </a:r>
            <a:br>
              <a:rPr lang="en-US"/>
            </a:br>
            <a:r>
              <a:rPr lang="en-US"/>
              <a:t>(demosaicing)</a:t>
            </a:r>
          </a:p>
        </p:txBody>
      </p:sp>
      <p:sp>
        <p:nvSpPr>
          <p:cNvPr id="415755" name="Rectangle 11"/>
          <p:cNvSpPr>
            <a:spLocks noChangeArrowheads="1"/>
          </p:cNvSpPr>
          <p:nvPr/>
        </p:nvSpPr>
        <p:spPr bwMode="auto">
          <a:xfrm>
            <a:off x="5867400" y="3581400"/>
            <a:ext cx="289560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/>
              <a:t>Why more green?</a:t>
            </a:r>
          </a:p>
        </p:txBody>
      </p:sp>
      <p:sp>
        <p:nvSpPr>
          <p:cNvPr id="67592" name="Rectangle 12"/>
          <p:cNvSpPr>
            <a:spLocks noChangeArrowheads="1"/>
          </p:cNvSpPr>
          <p:nvPr/>
        </p:nvSpPr>
        <p:spPr bwMode="auto">
          <a:xfrm>
            <a:off x="1143000" y="1066800"/>
            <a:ext cx="157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Bayer grid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181600" y="4078288"/>
            <a:ext cx="3581400" cy="2297112"/>
            <a:chOff x="3264" y="2569"/>
            <a:chExt cx="2256" cy="1447"/>
          </a:xfrm>
        </p:grpSpPr>
        <p:pic>
          <p:nvPicPr>
            <p:cNvPr id="67594" name="Picture 10" descr="equiluminan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64" y="2569"/>
              <a:ext cx="2256" cy="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595" name="Rectangle 13"/>
            <p:cNvSpPr>
              <a:spLocks noChangeArrowheads="1"/>
            </p:cNvSpPr>
            <p:nvPr/>
          </p:nvSpPr>
          <p:spPr bwMode="auto">
            <a:xfrm>
              <a:off x="3456" y="3824"/>
              <a:ext cx="204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2"/>
                  </a:solidFill>
                </a:rPr>
                <a:t>Human Luminance Sensitivity Function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5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1371600" y="1066800"/>
          <a:ext cx="609600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Image" r:id="rId4" imgW="2566890" imgH="2249206" progId="">
                  <p:embed/>
                </p:oleObj>
              </mc:Choice>
              <mc:Fallback>
                <p:oleObj name="Image" r:id="rId4" imgW="2566890" imgH="2249206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066800"/>
                        <a:ext cx="6096000" cy="534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with demosaicing: color moire</a:t>
            </a:r>
          </a:p>
        </p:txBody>
      </p:sp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7543800" y="6583363"/>
            <a:ext cx="14430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F. Durand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cause of color moire</a:t>
            </a: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2286000" y="2362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2590800" y="2362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2895600" y="2362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3200400" y="2362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3505200" y="2362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3810000" y="2362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4114800" y="2362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4419600" y="2362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4724400" y="2362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5029200" y="2362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5334000" y="2362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5638800" y="2362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2286000" y="2743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2590800" y="2743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2895600" y="2743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3200400" y="2743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1" name="Rectangle 19"/>
          <p:cNvSpPr>
            <a:spLocks noChangeArrowheads="1"/>
          </p:cNvSpPr>
          <p:nvPr/>
        </p:nvSpPr>
        <p:spPr bwMode="auto">
          <a:xfrm>
            <a:off x="3505200" y="2743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2" name="Rectangle 20"/>
          <p:cNvSpPr>
            <a:spLocks noChangeArrowheads="1"/>
          </p:cNvSpPr>
          <p:nvPr/>
        </p:nvSpPr>
        <p:spPr bwMode="auto">
          <a:xfrm>
            <a:off x="3810000" y="2743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3" name="Rectangle 21"/>
          <p:cNvSpPr>
            <a:spLocks noChangeArrowheads="1"/>
          </p:cNvSpPr>
          <p:nvPr/>
        </p:nvSpPr>
        <p:spPr bwMode="auto">
          <a:xfrm>
            <a:off x="4114800" y="2743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4" name="Rectangle 22"/>
          <p:cNvSpPr>
            <a:spLocks noChangeArrowheads="1"/>
          </p:cNvSpPr>
          <p:nvPr/>
        </p:nvSpPr>
        <p:spPr bwMode="auto">
          <a:xfrm>
            <a:off x="4419600" y="2743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5" name="Rectangle 23"/>
          <p:cNvSpPr>
            <a:spLocks noChangeArrowheads="1"/>
          </p:cNvSpPr>
          <p:nvPr/>
        </p:nvSpPr>
        <p:spPr bwMode="auto">
          <a:xfrm>
            <a:off x="4724400" y="2743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6" name="Rectangle 24"/>
          <p:cNvSpPr>
            <a:spLocks noChangeArrowheads="1"/>
          </p:cNvSpPr>
          <p:nvPr/>
        </p:nvSpPr>
        <p:spPr bwMode="auto">
          <a:xfrm>
            <a:off x="5029200" y="2743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7" name="Rectangle 25"/>
          <p:cNvSpPr>
            <a:spLocks noChangeArrowheads="1"/>
          </p:cNvSpPr>
          <p:nvPr/>
        </p:nvSpPr>
        <p:spPr bwMode="auto">
          <a:xfrm>
            <a:off x="5334000" y="2743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8" name="Rectangle 26"/>
          <p:cNvSpPr>
            <a:spLocks noChangeArrowheads="1"/>
          </p:cNvSpPr>
          <p:nvPr/>
        </p:nvSpPr>
        <p:spPr bwMode="auto">
          <a:xfrm>
            <a:off x="5638800" y="2743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9" name="Rectangle 27"/>
          <p:cNvSpPr>
            <a:spLocks noChangeArrowheads="1"/>
          </p:cNvSpPr>
          <p:nvPr/>
        </p:nvSpPr>
        <p:spPr bwMode="auto">
          <a:xfrm>
            <a:off x="2286000" y="3124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0" name="Rectangle 28"/>
          <p:cNvSpPr>
            <a:spLocks noChangeArrowheads="1"/>
          </p:cNvSpPr>
          <p:nvPr/>
        </p:nvSpPr>
        <p:spPr bwMode="auto">
          <a:xfrm>
            <a:off x="2590800" y="3124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1" name="Rectangle 29"/>
          <p:cNvSpPr>
            <a:spLocks noChangeArrowheads="1"/>
          </p:cNvSpPr>
          <p:nvPr/>
        </p:nvSpPr>
        <p:spPr bwMode="auto">
          <a:xfrm>
            <a:off x="2895600" y="3124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2" name="Rectangle 30"/>
          <p:cNvSpPr>
            <a:spLocks noChangeArrowheads="1"/>
          </p:cNvSpPr>
          <p:nvPr/>
        </p:nvSpPr>
        <p:spPr bwMode="auto">
          <a:xfrm>
            <a:off x="3200400" y="3124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3" name="Rectangle 31"/>
          <p:cNvSpPr>
            <a:spLocks noChangeArrowheads="1"/>
          </p:cNvSpPr>
          <p:nvPr/>
        </p:nvSpPr>
        <p:spPr bwMode="auto">
          <a:xfrm>
            <a:off x="3505200" y="3124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4" name="Rectangle 32"/>
          <p:cNvSpPr>
            <a:spLocks noChangeArrowheads="1"/>
          </p:cNvSpPr>
          <p:nvPr/>
        </p:nvSpPr>
        <p:spPr bwMode="auto">
          <a:xfrm>
            <a:off x="3810000" y="3124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5" name="Rectangle 33"/>
          <p:cNvSpPr>
            <a:spLocks noChangeArrowheads="1"/>
          </p:cNvSpPr>
          <p:nvPr/>
        </p:nvSpPr>
        <p:spPr bwMode="auto">
          <a:xfrm>
            <a:off x="4114800" y="3124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6" name="Rectangle 34"/>
          <p:cNvSpPr>
            <a:spLocks noChangeArrowheads="1"/>
          </p:cNvSpPr>
          <p:nvPr/>
        </p:nvSpPr>
        <p:spPr bwMode="auto">
          <a:xfrm>
            <a:off x="4419600" y="3124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7" name="Rectangle 35"/>
          <p:cNvSpPr>
            <a:spLocks noChangeArrowheads="1"/>
          </p:cNvSpPr>
          <p:nvPr/>
        </p:nvSpPr>
        <p:spPr bwMode="auto">
          <a:xfrm>
            <a:off x="4724400" y="3124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8" name="Rectangle 36"/>
          <p:cNvSpPr>
            <a:spLocks noChangeArrowheads="1"/>
          </p:cNvSpPr>
          <p:nvPr/>
        </p:nvSpPr>
        <p:spPr bwMode="auto">
          <a:xfrm>
            <a:off x="5029200" y="3124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9" name="Rectangle 37"/>
          <p:cNvSpPr>
            <a:spLocks noChangeArrowheads="1"/>
          </p:cNvSpPr>
          <p:nvPr/>
        </p:nvSpPr>
        <p:spPr bwMode="auto">
          <a:xfrm>
            <a:off x="5334000" y="3124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0" name="Rectangle 38"/>
          <p:cNvSpPr>
            <a:spLocks noChangeArrowheads="1"/>
          </p:cNvSpPr>
          <p:nvPr/>
        </p:nvSpPr>
        <p:spPr bwMode="auto">
          <a:xfrm>
            <a:off x="5638800" y="3124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1" name="Rectangle 39"/>
          <p:cNvSpPr>
            <a:spLocks noChangeArrowheads="1"/>
          </p:cNvSpPr>
          <p:nvPr/>
        </p:nvSpPr>
        <p:spPr bwMode="auto">
          <a:xfrm>
            <a:off x="2286000" y="3505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2" name="Rectangle 40"/>
          <p:cNvSpPr>
            <a:spLocks noChangeArrowheads="1"/>
          </p:cNvSpPr>
          <p:nvPr/>
        </p:nvSpPr>
        <p:spPr bwMode="auto">
          <a:xfrm>
            <a:off x="2590800" y="3505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3" name="Rectangle 41"/>
          <p:cNvSpPr>
            <a:spLocks noChangeArrowheads="1"/>
          </p:cNvSpPr>
          <p:nvPr/>
        </p:nvSpPr>
        <p:spPr bwMode="auto">
          <a:xfrm>
            <a:off x="2895600" y="3505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4" name="Rectangle 42"/>
          <p:cNvSpPr>
            <a:spLocks noChangeArrowheads="1"/>
          </p:cNvSpPr>
          <p:nvPr/>
        </p:nvSpPr>
        <p:spPr bwMode="auto">
          <a:xfrm>
            <a:off x="3200400" y="3505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5" name="Rectangle 43"/>
          <p:cNvSpPr>
            <a:spLocks noChangeArrowheads="1"/>
          </p:cNvSpPr>
          <p:nvPr/>
        </p:nvSpPr>
        <p:spPr bwMode="auto">
          <a:xfrm>
            <a:off x="3505200" y="3505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6" name="Rectangle 44"/>
          <p:cNvSpPr>
            <a:spLocks noChangeArrowheads="1"/>
          </p:cNvSpPr>
          <p:nvPr/>
        </p:nvSpPr>
        <p:spPr bwMode="auto">
          <a:xfrm>
            <a:off x="3810000" y="3505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7" name="Rectangle 45"/>
          <p:cNvSpPr>
            <a:spLocks noChangeArrowheads="1"/>
          </p:cNvSpPr>
          <p:nvPr/>
        </p:nvSpPr>
        <p:spPr bwMode="auto">
          <a:xfrm>
            <a:off x="4114800" y="3505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8" name="Rectangle 46"/>
          <p:cNvSpPr>
            <a:spLocks noChangeArrowheads="1"/>
          </p:cNvSpPr>
          <p:nvPr/>
        </p:nvSpPr>
        <p:spPr bwMode="auto">
          <a:xfrm>
            <a:off x="4419600" y="3505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9" name="Rectangle 47"/>
          <p:cNvSpPr>
            <a:spLocks noChangeArrowheads="1"/>
          </p:cNvSpPr>
          <p:nvPr/>
        </p:nvSpPr>
        <p:spPr bwMode="auto">
          <a:xfrm>
            <a:off x="4724400" y="3505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0" name="Rectangle 48"/>
          <p:cNvSpPr>
            <a:spLocks noChangeArrowheads="1"/>
          </p:cNvSpPr>
          <p:nvPr/>
        </p:nvSpPr>
        <p:spPr bwMode="auto">
          <a:xfrm>
            <a:off x="5029200" y="3505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1" name="Rectangle 49"/>
          <p:cNvSpPr>
            <a:spLocks noChangeArrowheads="1"/>
          </p:cNvSpPr>
          <p:nvPr/>
        </p:nvSpPr>
        <p:spPr bwMode="auto">
          <a:xfrm>
            <a:off x="5334000" y="3505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2" name="Rectangle 50"/>
          <p:cNvSpPr>
            <a:spLocks noChangeArrowheads="1"/>
          </p:cNvSpPr>
          <p:nvPr/>
        </p:nvSpPr>
        <p:spPr bwMode="auto">
          <a:xfrm>
            <a:off x="5638800" y="3505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3" name="Rectangle 51"/>
          <p:cNvSpPr>
            <a:spLocks noChangeArrowheads="1"/>
          </p:cNvSpPr>
          <p:nvPr/>
        </p:nvSpPr>
        <p:spPr bwMode="auto">
          <a:xfrm>
            <a:off x="2286000" y="3886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4" name="Rectangle 52"/>
          <p:cNvSpPr>
            <a:spLocks noChangeArrowheads="1"/>
          </p:cNvSpPr>
          <p:nvPr/>
        </p:nvSpPr>
        <p:spPr bwMode="auto">
          <a:xfrm>
            <a:off x="2590800" y="3886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5" name="Rectangle 53"/>
          <p:cNvSpPr>
            <a:spLocks noChangeArrowheads="1"/>
          </p:cNvSpPr>
          <p:nvPr/>
        </p:nvSpPr>
        <p:spPr bwMode="auto">
          <a:xfrm>
            <a:off x="2895600" y="3886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6" name="Rectangle 54"/>
          <p:cNvSpPr>
            <a:spLocks noChangeArrowheads="1"/>
          </p:cNvSpPr>
          <p:nvPr/>
        </p:nvSpPr>
        <p:spPr bwMode="auto">
          <a:xfrm>
            <a:off x="3200400" y="3886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7" name="Rectangle 55"/>
          <p:cNvSpPr>
            <a:spLocks noChangeArrowheads="1"/>
          </p:cNvSpPr>
          <p:nvPr/>
        </p:nvSpPr>
        <p:spPr bwMode="auto">
          <a:xfrm>
            <a:off x="3505200" y="3886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8" name="Rectangle 56"/>
          <p:cNvSpPr>
            <a:spLocks noChangeArrowheads="1"/>
          </p:cNvSpPr>
          <p:nvPr/>
        </p:nvSpPr>
        <p:spPr bwMode="auto">
          <a:xfrm>
            <a:off x="3810000" y="3886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9" name="Rectangle 57"/>
          <p:cNvSpPr>
            <a:spLocks noChangeArrowheads="1"/>
          </p:cNvSpPr>
          <p:nvPr/>
        </p:nvSpPr>
        <p:spPr bwMode="auto">
          <a:xfrm>
            <a:off x="4114800" y="3886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0" name="Rectangle 58"/>
          <p:cNvSpPr>
            <a:spLocks noChangeArrowheads="1"/>
          </p:cNvSpPr>
          <p:nvPr/>
        </p:nvSpPr>
        <p:spPr bwMode="auto">
          <a:xfrm>
            <a:off x="4419600" y="3886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1" name="Rectangle 59"/>
          <p:cNvSpPr>
            <a:spLocks noChangeArrowheads="1"/>
          </p:cNvSpPr>
          <p:nvPr/>
        </p:nvSpPr>
        <p:spPr bwMode="auto">
          <a:xfrm>
            <a:off x="4724400" y="3886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2" name="Rectangle 60"/>
          <p:cNvSpPr>
            <a:spLocks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3" name="Rectangle 61"/>
          <p:cNvSpPr>
            <a:spLocks noChangeArrowheads="1"/>
          </p:cNvSpPr>
          <p:nvPr/>
        </p:nvSpPr>
        <p:spPr bwMode="auto">
          <a:xfrm>
            <a:off x="5334000" y="3886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4" name="Rectangle 62"/>
          <p:cNvSpPr>
            <a:spLocks noChangeArrowheads="1"/>
          </p:cNvSpPr>
          <p:nvPr/>
        </p:nvSpPr>
        <p:spPr bwMode="auto">
          <a:xfrm>
            <a:off x="5638800" y="3886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5" name="Rectangle 63"/>
          <p:cNvSpPr>
            <a:spLocks noChangeArrowheads="1"/>
          </p:cNvSpPr>
          <p:nvPr/>
        </p:nvSpPr>
        <p:spPr bwMode="auto">
          <a:xfrm>
            <a:off x="2286000" y="4267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6" name="Rectangle 64"/>
          <p:cNvSpPr>
            <a:spLocks noChangeArrowheads="1"/>
          </p:cNvSpPr>
          <p:nvPr/>
        </p:nvSpPr>
        <p:spPr bwMode="auto">
          <a:xfrm>
            <a:off x="2590800" y="4267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7" name="Rectangle 65"/>
          <p:cNvSpPr>
            <a:spLocks noChangeArrowheads="1"/>
          </p:cNvSpPr>
          <p:nvPr/>
        </p:nvSpPr>
        <p:spPr bwMode="auto">
          <a:xfrm>
            <a:off x="2895600" y="4267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8" name="Rectangle 66"/>
          <p:cNvSpPr>
            <a:spLocks noChangeArrowheads="1"/>
          </p:cNvSpPr>
          <p:nvPr/>
        </p:nvSpPr>
        <p:spPr bwMode="auto">
          <a:xfrm>
            <a:off x="3200400" y="4267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9" name="Rectangle 67"/>
          <p:cNvSpPr>
            <a:spLocks noChangeArrowheads="1"/>
          </p:cNvSpPr>
          <p:nvPr/>
        </p:nvSpPr>
        <p:spPr bwMode="auto">
          <a:xfrm>
            <a:off x="3505200" y="4267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0" name="Rectangle 68"/>
          <p:cNvSpPr>
            <a:spLocks noChangeArrowheads="1"/>
          </p:cNvSpPr>
          <p:nvPr/>
        </p:nvSpPr>
        <p:spPr bwMode="auto">
          <a:xfrm>
            <a:off x="3810000" y="4267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1" name="Rectangle 69"/>
          <p:cNvSpPr>
            <a:spLocks noChangeArrowheads="1"/>
          </p:cNvSpPr>
          <p:nvPr/>
        </p:nvSpPr>
        <p:spPr bwMode="auto">
          <a:xfrm>
            <a:off x="4114800" y="4267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2" name="Rectangle 70"/>
          <p:cNvSpPr>
            <a:spLocks noChangeArrowheads="1"/>
          </p:cNvSpPr>
          <p:nvPr/>
        </p:nvSpPr>
        <p:spPr bwMode="auto">
          <a:xfrm>
            <a:off x="4419600" y="4267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3" name="Rectangle 71"/>
          <p:cNvSpPr>
            <a:spLocks noChangeArrowheads="1"/>
          </p:cNvSpPr>
          <p:nvPr/>
        </p:nvSpPr>
        <p:spPr bwMode="auto">
          <a:xfrm>
            <a:off x="4724400" y="4267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4" name="Rectangle 72"/>
          <p:cNvSpPr>
            <a:spLocks noChangeArrowheads="1"/>
          </p:cNvSpPr>
          <p:nvPr/>
        </p:nvSpPr>
        <p:spPr bwMode="auto">
          <a:xfrm>
            <a:off x="5029200" y="4267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5" name="Rectangle 73"/>
          <p:cNvSpPr>
            <a:spLocks noChangeArrowheads="1"/>
          </p:cNvSpPr>
          <p:nvPr/>
        </p:nvSpPr>
        <p:spPr bwMode="auto">
          <a:xfrm>
            <a:off x="5334000" y="4267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6" name="Rectangle 74"/>
          <p:cNvSpPr>
            <a:spLocks noChangeArrowheads="1"/>
          </p:cNvSpPr>
          <p:nvPr/>
        </p:nvSpPr>
        <p:spPr bwMode="auto">
          <a:xfrm>
            <a:off x="5638800" y="4267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9707" name="Group 75"/>
          <p:cNvGrpSpPr>
            <a:grpSpLocks/>
          </p:cNvGrpSpPr>
          <p:nvPr/>
        </p:nvGrpSpPr>
        <p:grpSpPr bwMode="auto">
          <a:xfrm>
            <a:off x="2209800" y="2438400"/>
            <a:ext cx="5867400" cy="3124200"/>
            <a:chOff x="1776" y="1200"/>
            <a:chExt cx="3264" cy="2736"/>
          </a:xfrm>
        </p:grpSpPr>
        <p:sp>
          <p:nvSpPr>
            <p:cNvPr id="69716" name="Line 76"/>
            <p:cNvSpPr>
              <a:spLocks noChangeShapeType="1"/>
            </p:cNvSpPr>
            <p:nvPr/>
          </p:nvSpPr>
          <p:spPr bwMode="auto">
            <a:xfrm flipV="1">
              <a:off x="1776" y="1200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7" name="Line 77"/>
            <p:cNvSpPr>
              <a:spLocks noChangeShapeType="1"/>
            </p:cNvSpPr>
            <p:nvPr/>
          </p:nvSpPr>
          <p:spPr bwMode="auto">
            <a:xfrm flipV="1">
              <a:off x="1968" y="1392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8" name="Line 78"/>
            <p:cNvSpPr>
              <a:spLocks noChangeShapeType="1"/>
            </p:cNvSpPr>
            <p:nvPr/>
          </p:nvSpPr>
          <p:spPr bwMode="auto">
            <a:xfrm flipV="1">
              <a:off x="2160" y="1584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9" name="Line 79"/>
            <p:cNvSpPr>
              <a:spLocks noChangeShapeType="1"/>
            </p:cNvSpPr>
            <p:nvPr/>
          </p:nvSpPr>
          <p:spPr bwMode="auto">
            <a:xfrm flipV="1">
              <a:off x="2352" y="1776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9708" name="Text Box 80"/>
          <p:cNvSpPr txBox="1">
            <a:spLocks noChangeArrowheads="1"/>
          </p:cNvSpPr>
          <p:nvPr/>
        </p:nvSpPr>
        <p:spPr bwMode="auto">
          <a:xfrm>
            <a:off x="990600" y="2284413"/>
            <a:ext cx="128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detector</a:t>
            </a:r>
          </a:p>
        </p:txBody>
      </p:sp>
      <p:sp>
        <p:nvSpPr>
          <p:cNvPr id="69709" name="Text Box 81"/>
          <p:cNvSpPr txBox="1">
            <a:spLocks noChangeArrowheads="1"/>
          </p:cNvSpPr>
          <p:nvPr/>
        </p:nvSpPr>
        <p:spPr bwMode="auto">
          <a:xfrm>
            <a:off x="3668713" y="5332413"/>
            <a:ext cx="501808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Fine black and white detail in image</a:t>
            </a:r>
          </a:p>
          <a:p>
            <a:r>
              <a:rPr lang="en-US"/>
              <a:t>misinterpreted as color information</a:t>
            </a:r>
          </a:p>
        </p:txBody>
      </p:sp>
      <p:grpSp>
        <p:nvGrpSpPr>
          <p:cNvPr id="69710" name="Group 82"/>
          <p:cNvGrpSpPr>
            <a:grpSpLocks/>
          </p:cNvGrpSpPr>
          <p:nvPr/>
        </p:nvGrpSpPr>
        <p:grpSpPr bwMode="auto">
          <a:xfrm>
            <a:off x="838200" y="1600200"/>
            <a:ext cx="5867400" cy="3124200"/>
            <a:chOff x="1776" y="1200"/>
            <a:chExt cx="3264" cy="2736"/>
          </a:xfrm>
        </p:grpSpPr>
        <p:sp>
          <p:nvSpPr>
            <p:cNvPr id="69712" name="Line 83"/>
            <p:cNvSpPr>
              <a:spLocks noChangeShapeType="1"/>
            </p:cNvSpPr>
            <p:nvPr/>
          </p:nvSpPr>
          <p:spPr bwMode="auto">
            <a:xfrm flipV="1">
              <a:off x="1776" y="1200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3" name="Line 84"/>
            <p:cNvSpPr>
              <a:spLocks noChangeShapeType="1"/>
            </p:cNvSpPr>
            <p:nvPr/>
          </p:nvSpPr>
          <p:spPr bwMode="auto">
            <a:xfrm flipV="1">
              <a:off x="1968" y="1392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4" name="Line 85"/>
            <p:cNvSpPr>
              <a:spLocks noChangeShapeType="1"/>
            </p:cNvSpPr>
            <p:nvPr/>
          </p:nvSpPr>
          <p:spPr bwMode="auto">
            <a:xfrm flipV="1">
              <a:off x="2160" y="1584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5" name="Line 86"/>
            <p:cNvSpPr>
              <a:spLocks noChangeShapeType="1"/>
            </p:cNvSpPr>
            <p:nvPr/>
          </p:nvSpPr>
          <p:spPr bwMode="auto">
            <a:xfrm flipV="1">
              <a:off x="2352" y="1776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9711" name="Text Box 87"/>
          <p:cNvSpPr txBox="1">
            <a:spLocks noChangeArrowheads="1"/>
          </p:cNvSpPr>
          <p:nvPr/>
        </p:nvSpPr>
        <p:spPr bwMode="auto">
          <a:xfrm>
            <a:off x="7543800" y="6583363"/>
            <a:ext cx="14430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F. Durand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Color sensing in camera: Prism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Requires three chips and precise alignment</a:t>
            </a:r>
          </a:p>
          <a:p>
            <a:pPr>
              <a:buFontTx/>
              <a:buChar char="•"/>
            </a:pPr>
            <a:r>
              <a:rPr lang="en-US" smtClean="0"/>
              <a:t>More expensive</a:t>
            </a:r>
          </a:p>
        </p:txBody>
      </p:sp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2819400"/>
            <a:ext cx="2743200" cy="224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4" name="Object 11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054100" y="2590800"/>
          <a:ext cx="3213100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Image" r:id="rId5" imgW="3212698" imgH="3009524" progId="Photoshop.Image.10">
                  <p:embed/>
                </p:oleObj>
              </mc:Choice>
              <mc:Fallback>
                <p:oleObj name="Image" r:id="rId5" imgW="3212698" imgH="3009524" progId="Photoshop.Image.1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2590800"/>
                        <a:ext cx="3213100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13"/>
          <p:cNvSpPr txBox="1">
            <a:spLocks noChangeArrowheads="1"/>
          </p:cNvSpPr>
          <p:nvPr/>
        </p:nvSpPr>
        <p:spPr bwMode="auto">
          <a:xfrm>
            <a:off x="2270125" y="5526088"/>
            <a:ext cx="1252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CCD(B)</a:t>
            </a:r>
          </a:p>
        </p:txBody>
      </p:sp>
      <p:sp>
        <p:nvSpPr>
          <p:cNvPr id="8199" name="Text Box 14"/>
          <p:cNvSpPr txBox="1">
            <a:spLocks noChangeArrowheads="1"/>
          </p:cNvSpPr>
          <p:nvPr/>
        </p:nvSpPr>
        <p:spPr bwMode="auto">
          <a:xfrm>
            <a:off x="4191000" y="3733800"/>
            <a:ext cx="128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CCD(G)</a:t>
            </a:r>
          </a:p>
        </p:txBody>
      </p:sp>
      <p:sp>
        <p:nvSpPr>
          <p:cNvPr id="8200" name="Text Box 15"/>
          <p:cNvSpPr txBox="1">
            <a:spLocks noChangeArrowheads="1"/>
          </p:cNvSpPr>
          <p:nvPr/>
        </p:nvSpPr>
        <p:spPr bwMode="auto">
          <a:xfrm>
            <a:off x="1981200" y="2133600"/>
            <a:ext cx="127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CCD(R)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48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15"/>
          <p:cNvSpPr>
            <a:spLocks noChangeArrowheads="1"/>
          </p:cNvSpPr>
          <p:nvPr/>
        </p:nvSpPr>
        <p:spPr bwMode="auto">
          <a:xfrm>
            <a:off x="6965950" y="6613525"/>
            <a:ext cx="2178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000">
                <a:latin typeface="EngraversGothic BT Regular" charset="0"/>
              </a:rPr>
              <a:t>Figures © Stephen E. Palmer, 2002</a:t>
            </a:r>
          </a:p>
        </p:txBody>
      </p:sp>
      <p:sp>
        <p:nvSpPr>
          <p:cNvPr id="16389" name="Rectangle 16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534400" cy="838200"/>
          </a:xfrm>
        </p:spPr>
        <p:txBody>
          <a:bodyPr/>
          <a:lstStyle/>
          <a:p>
            <a:r>
              <a:rPr lang="en-US" sz="3000" dirty="0" smtClean="0"/>
              <a:t>Dimensionality reduction: from 3D to 2D</a:t>
            </a:r>
          </a:p>
        </p:txBody>
      </p:sp>
      <p:sp>
        <p:nvSpPr>
          <p:cNvPr id="16390" name="Text Box 18"/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/>
              <a:t>3D world</a:t>
            </a:r>
          </a:p>
        </p:txBody>
      </p:sp>
      <p:sp>
        <p:nvSpPr>
          <p:cNvPr id="219155" name="Text Box 19"/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/>
              <a:t>2D image</a:t>
            </a:r>
          </a:p>
        </p:txBody>
      </p:sp>
      <p:sp>
        <p:nvSpPr>
          <p:cNvPr id="219158" name="Rectangle 22"/>
          <p:cNvSpPr>
            <a:spLocks noChangeArrowheads="1"/>
          </p:cNvSpPr>
          <p:nvPr/>
        </p:nvSpPr>
        <p:spPr bwMode="auto">
          <a:xfrm>
            <a:off x="685800" y="4953000"/>
            <a:ext cx="8229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dirty="0" smtClean="0"/>
              <a:t>What is preserved?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Straight lines, incidence</a:t>
            </a:r>
            <a:endParaRPr lang="en-US" sz="2800" dirty="0" smtClean="0"/>
          </a:p>
          <a:p>
            <a:pPr marL="342900" indent="-342900">
              <a:spcBef>
                <a:spcPct val="20000"/>
              </a:spcBef>
            </a:pPr>
            <a:r>
              <a:rPr lang="en-US" sz="2800" dirty="0" smtClean="0"/>
              <a:t>What </a:t>
            </a:r>
            <a:r>
              <a:rPr lang="en-US" sz="2800" dirty="0"/>
              <a:t>have we lost?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Angles, lengths</a:t>
            </a:r>
            <a:endParaRPr lang="en-US" sz="2000" dirty="0"/>
          </a:p>
        </p:txBody>
      </p:sp>
      <p:sp>
        <p:nvSpPr>
          <p:cNvPr id="16393" name="Rectangle 23"/>
          <p:cNvSpPr>
            <a:spLocks noChangeArrowheads="1"/>
          </p:cNvSpPr>
          <p:nvPr/>
        </p:nvSpPr>
        <p:spPr bwMode="auto">
          <a:xfrm>
            <a:off x="6965950" y="6400800"/>
            <a:ext cx="1117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000">
                <a:latin typeface="EngraversGothic BT Regular" charset="0"/>
              </a:rPr>
              <a:t>Slide by A.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55" grpId="0"/>
      <p:bldP spid="219158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Color sensing in camera: Foveon X3</a:t>
            </a:r>
          </a:p>
        </p:txBody>
      </p:sp>
      <p:sp>
        <p:nvSpPr>
          <p:cNvPr id="70659" name="Text Box 4"/>
          <p:cNvSpPr txBox="1">
            <a:spLocks noChangeArrowheads="1"/>
          </p:cNvSpPr>
          <p:nvPr/>
        </p:nvSpPr>
        <p:spPr bwMode="auto">
          <a:xfrm>
            <a:off x="7543800" y="6583363"/>
            <a:ext cx="1579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M. Pollefeys</a:t>
            </a:r>
          </a:p>
        </p:txBody>
      </p:sp>
      <p:pic>
        <p:nvPicPr>
          <p:cNvPr id="7066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4572000" cy="194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Rectangle 8"/>
          <p:cNvSpPr>
            <a:spLocks noChangeArrowheads="1"/>
          </p:cNvSpPr>
          <p:nvPr/>
        </p:nvSpPr>
        <p:spPr bwMode="auto">
          <a:xfrm>
            <a:off x="5105400" y="4419600"/>
            <a:ext cx="3840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hlinkClick r:id="rId4"/>
              </a:rPr>
              <a:t>http://en.wikipedia.org/wiki/Foveon_X3_sensor</a:t>
            </a:r>
            <a:endParaRPr lang="en-US" sz="1400"/>
          </a:p>
        </p:txBody>
      </p:sp>
      <p:pic>
        <p:nvPicPr>
          <p:cNvPr id="70662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2438400"/>
            <a:ext cx="4191000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3" name="Rectangle 10"/>
          <p:cNvSpPr>
            <a:spLocks noChangeArrowheads="1"/>
          </p:cNvSpPr>
          <p:nvPr/>
        </p:nvSpPr>
        <p:spPr bwMode="auto">
          <a:xfrm>
            <a:off x="990600" y="4419600"/>
            <a:ext cx="3341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hlinkClick r:id="rId6"/>
              </a:rPr>
              <a:t>http://www.foveon.com/article.php?a=67</a:t>
            </a:r>
            <a:endParaRPr lang="en-US" sz="1400"/>
          </a:p>
        </p:txBody>
      </p:sp>
      <p:sp>
        <p:nvSpPr>
          <p:cNvPr id="70664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371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smtClean="0"/>
              <a:t>CMOS sensor</a:t>
            </a:r>
          </a:p>
          <a:p>
            <a:pPr>
              <a:buFontTx/>
              <a:buChar char="•"/>
            </a:pPr>
            <a:r>
              <a:rPr lang="en-US" sz="2400" smtClean="0"/>
              <a:t>Takes advantage of the fact that red, blue and green light penetrate silicon to different depths</a:t>
            </a:r>
          </a:p>
        </p:txBody>
      </p:sp>
      <p:pic>
        <p:nvPicPr>
          <p:cNvPr id="70665" name="Picture 12" descr="X3_moire2_mosaic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17850" y="5321300"/>
            <a:ext cx="133985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6" name="Picture 13" descr="X3_moire2_X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0" y="5334000"/>
            <a:ext cx="133985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7" name="Text Box 14"/>
          <p:cNvSpPr txBox="1">
            <a:spLocks noChangeArrowheads="1"/>
          </p:cNvSpPr>
          <p:nvPr/>
        </p:nvSpPr>
        <p:spPr bwMode="auto">
          <a:xfrm>
            <a:off x="3211513" y="4860925"/>
            <a:ext cx="25796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/>
              <a:t>better image quality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camera artifacts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391400" cy="5943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smtClean="0"/>
              <a:t>Noise</a:t>
            </a:r>
          </a:p>
          <a:p>
            <a:pPr lvl="2">
              <a:lnSpc>
                <a:spcPct val="80000"/>
              </a:lnSpc>
            </a:pPr>
            <a:r>
              <a:rPr lang="en-US" sz="1600" smtClean="0"/>
              <a:t>low light is where you most notice </a:t>
            </a:r>
            <a:r>
              <a:rPr lang="en-US" sz="1600" smtClean="0">
                <a:hlinkClick r:id="rId3"/>
              </a:rPr>
              <a:t>noise</a:t>
            </a:r>
            <a:endParaRPr lang="en-US" sz="1600" smtClean="0"/>
          </a:p>
          <a:p>
            <a:pPr lvl="2">
              <a:lnSpc>
                <a:spcPct val="80000"/>
              </a:lnSpc>
            </a:pPr>
            <a:r>
              <a:rPr lang="en-US" sz="1600" smtClean="0"/>
              <a:t>light sensitivity (ISO) / noise tradeoff</a:t>
            </a:r>
          </a:p>
          <a:p>
            <a:pPr lvl="2">
              <a:lnSpc>
                <a:spcPct val="80000"/>
              </a:lnSpc>
            </a:pPr>
            <a:r>
              <a:rPr lang="en-US" sz="1600" smtClean="0"/>
              <a:t>stuck pixels</a:t>
            </a:r>
            <a:br>
              <a:rPr lang="en-US" sz="1600" smtClean="0"/>
            </a:br>
            <a:endParaRPr lang="en-US" sz="1600" smtClean="0"/>
          </a:p>
          <a:p>
            <a:pPr>
              <a:lnSpc>
                <a:spcPct val="80000"/>
              </a:lnSpc>
            </a:pPr>
            <a:r>
              <a:rPr lang="en-US" sz="2400" smtClean="0"/>
              <a:t>In-camera processing</a:t>
            </a:r>
          </a:p>
          <a:p>
            <a:pPr lvl="2">
              <a:lnSpc>
                <a:spcPct val="80000"/>
              </a:lnSpc>
            </a:pPr>
            <a:r>
              <a:rPr lang="en-US" sz="1600" smtClean="0"/>
              <a:t>oversharpening can produce </a:t>
            </a:r>
            <a:r>
              <a:rPr lang="en-US" sz="1600" smtClean="0">
                <a:hlinkClick r:id="rId4"/>
              </a:rPr>
              <a:t>halos</a:t>
            </a:r>
            <a:r>
              <a:rPr lang="en-US" sz="1600" smtClean="0"/>
              <a:t/>
            </a:r>
            <a:br>
              <a:rPr lang="en-US" sz="1600" smtClean="0"/>
            </a:br>
            <a:endParaRPr lang="en-US" sz="1600" smtClean="0"/>
          </a:p>
          <a:p>
            <a:pPr>
              <a:lnSpc>
                <a:spcPct val="80000"/>
              </a:lnSpc>
            </a:pPr>
            <a:r>
              <a:rPr lang="en-US" sz="2400" smtClean="0"/>
              <a:t>Compression</a:t>
            </a:r>
          </a:p>
          <a:p>
            <a:pPr lvl="2">
              <a:lnSpc>
                <a:spcPct val="80000"/>
              </a:lnSpc>
            </a:pPr>
            <a:r>
              <a:rPr lang="en-US" sz="1600" smtClean="0"/>
              <a:t>JPEG artifacts, blocking</a:t>
            </a:r>
            <a:br>
              <a:rPr lang="en-US" sz="1600" smtClean="0"/>
            </a:br>
            <a:endParaRPr lang="en-US" sz="1600" smtClean="0"/>
          </a:p>
          <a:p>
            <a:pPr>
              <a:lnSpc>
                <a:spcPct val="80000"/>
              </a:lnSpc>
            </a:pPr>
            <a:r>
              <a:rPr lang="en-US" sz="2400" smtClean="0"/>
              <a:t>Blooming</a:t>
            </a:r>
          </a:p>
          <a:p>
            <a:pPr lvl="2">
              <a:lnSpc>
                <a:spcPct val="80000"/>
              </a:lnSpc>
            </a:pPr>
            <a:r>
              <a:rPr lang="en-US" sz="1600" smtClean="0"/>
              <a:t>charge </a:t>
            </a:r>
            <a:r>
              <a:rPr lang="en-US" sz="1600" smtClean="0">
                <a:hlinkClick r:id="rId5"/>
              </a:rPr>
              <a:t>overflowing</a:t>
            </a:r>
            <a:r>
              <a:rPr lang="en-US" sz="1600" smtClean="0"/>
              <a:t> into neighboring pixels</a:t>
            </a:r>
            <a:br>
              <a:rPr lang="en-US" sz="1600" smtClean="0"/>
            </a:br>
            <a:endParaRPr lang="en-US" sz="1600" smtClean="0"/>
          </a:p>
          <a:p>
            <a:pPr>
              <a:lnSpc>
                <a:spcPct val="80000"/>
              </a:lnSpc>
            </a:pPr>
            <a:r>
              <a:rPr lang="en-US" sz="2400" smtClean="0"/>
              <a:t>Color artifacts</a:t>
            </a:r>
          </a:p>
          <a:p>
            <a:pPr lvl="2">
              <a:lnSpc>
                <a:spcPct val="80000"/>
              </a:lnSpc>
            </a:pPr>
            <a:r>
              <a:rPr lang="en-US" sz="1600" smtClean="0">
                <a:hlinkClick r:id="rId6"/>
              </a:rPr>
              <a:t>purple fringing</a:t>
            </a:r>
            <a:r>
              <a:rPr lang="en-US" sz="1600" smtClean="0"/>
              <a:t> from microlenses, </a:t>
            </a:r>
          </a:p>
          <a:p>
            <a:pPr lvl="2">
              <a:lnSpc>
                <a:spcPct val="80000"/>
              </a:lnSpc>
            </a:pPr>
            <a:r>
              <a:rPr lang="en-US" sz="1600" smtClean="0"/>
              <a:t>white balance</a:t>
            </a:r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449580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43800" y="2667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pic>
        <p:nvPicPr>
          <p:cNvPr id="71687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15200" y="13716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2" descr="alhacen"/>
          <p:cNvPicPr>
            <a:picLocks noChangeAspect="1" noChangeArrowheads="1"/>
          </p:cNvPicPr>
          <p:nvPr/>
        </p:nvPicPr>
        <p:blipFill>
          <a:blip r:embed="rId4" cstate="print"/>
          <a:srcRect r="554"/>
          <a:stretch>
            <a:fillRect/>
          </a:stretch>
        </p:blipFill>
        <p:spPr bwMode="auto">
          <a:xfrm>
            <a:off x="6400800" y="990600"/>
            <a:ext cx="2571750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Historic milestones</a:t>
            </a:r>
          </a:p>
        </p:txBody>
      </p:sp>
      <p:sp>
        <p:nvSpPr>
          <p:cNvPr id="922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6248400" cy="5638800"/>
          </a:xfrm>
        </p:spPr>
        <p:txBody>
          <a:bodyPr/>
          <a:lstStyle/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smtClean="0"/>
              <a:t>Pinhole model:</a:t>
            </a:r>
            <a:r>
              <a:rPr lang="en-US" sz="2000" dirty="0" smtClean="0"/>
              <a:t> </a:t>
            </a:r>
            <a:r>
              <a:rPr lang="en-US" sz="2000" dirty="0" err="1" smtClean="0"/>
              <a:t>Mozi</a:t>
            </a:r>
            <a:r>
              <a:rPr lang="en-US" sz="2000" dirty="0" smtClean="0"/>
              <a:t> (470-390 BCE), </a:t>
            </a:r>
            <a:br>
              <a:rPr lang="en-US" sz="2000" dirty="0" smtClean="0"/>
            </a:br>
            <a:r>
              <a:rPr lang="en-US" sz="2000" dirty="0" smtClean="0"/>
              <a:t>Aristotle (384-322 BCE)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smtClean="0"/>
              <a:t>Principles of optics (including lenses):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err="1" smtClean="0"/>
              <a:t>Alhacen</a:t>
            </a:r>
            <a:r>
              <a:rPr lang="en-US" sz="2000" dirty="0" smtClean="0"/>
              <a:t> (965-1039 CE)  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smtClean="0"/>
              <a:t>Camera </a:t>
            </a:r>
            <a:r>
              <a:rPr lang="en-US" sz="2000" b="1" dirty="0" err="1" smtClean="0"/>
              <a:t>obscura</a:t>
            </a:r>
            <a:r>
              <a:rPr lang="en-US" sz="2000" b="1" dirty="0" smtClean="0"/>
              <a:t>:</a:t>
            </a:r>
            <a:r>
              <a:rPr lang="en-US" sz="2000" dirty="0" smtClean="0"/>
              <a:t> Leonardo </a:t>
            </a:r>
            <a:r>
              <a:rPr lang="en-US" sz="2000" dirty="0" err="1" smtClean="0"/>
              <a:t>da</a:t>
            </a:r>
            <a:r>
              <a:rPr lang="en-US" sz="2000" dirty="0" smtClean="0"/>
              <a:t> Vinci </a:t>
            </a:r>
            <a:br>
              <a:rPr lang="en-US" sz="2000" dirty="0" smtClean="0"/>
            </a:br>
            <a:r>
              <a:rPr lang="en-US" sz="2000" dirty="0" smtClean="0"/>
              <a:t>(1452-1519), Johann </a:t>
            </a:r>
            <a:r>
              <a:rPr lang="en-US" sz="2000" dirty="0" err="1" smtClean="0"/>
              <a:t>Zahn</a:t>
            </a:r>
            <a:r>
              <a:rPr lang="en-US" sz="2000" dirty="0" smtClean="0"/>
              <a:t> (1631-1707)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smtClean="0"/>
              <a:t>First photo:</a:t>
            </a:r>
            <a:r>
              <a:rPr lang="en-US" sz="2000" dirty="0" smtClean="0"/>
              <a:t> Joseph </a:t>
            </a:r>
            <a:r>
              <a:rPr lang="en-US" sz="2000" dirty="0" err="1" smtClean="0"/>
              <a:t>Nicephore</a:t>
            </a:r>
            <a:r>
              <a:rPr lang="en-US" sz="2000" dirty="0" smtClean="0"/>
              <a:t> </a:t>
            </a:r>
            <a:r>
              <a:rPr lang="en-US" sz="2000" dirty="0" err="1" smtClean="0"/>
              <a:t>Niepce</a:t>
            </a:r>
            <a:r>
              <a:rPr lang="en-US" sz="2000" dirty="0" smtClean="0"/>
              <a:t> (1822)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err="1" smtClean="0"/>
              <a:t>Daguerréotypes</a:t>
            </a:r>
            <a:r>
              <a:rPr lang="en-US" sz="2000" b="1" dirty="0" smtClean="0"/>
              <a:t> </a:t>
            </a:r>
            <a:r>
              <a:rPr lang="en-US" sz="2000" dirty="0" smtClean="0"/>
              <a:t>(1839)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smtClean="0"/>
              <a:t>Photographic film</a:t>
            </a:r>
            <a:r>
              <a:rPr lang="en-US" sz="2000" dirty="0" smtClean="0"/>
              <a:t> (Eastman, 1889)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smtClean="0"/>
              <a:t>Cinema </a:t>
            </a:r>
            <a:r>
              <a:rPr lang="en-US" sz="2000" dirty="0" smtClean="0"/>
              <a:t>(</a:t>
            </a:r>
            <a:r>
              <a:rPr lang="en-US" sz="2000" dirty="0" err="1" smtClean="0"/>
              <a:t>Lumière</a:t>
            </a:r>
            <a:r>
              <a:rPr lang="en-US" sz="2000" dirty="0" smtClean="0"/>
              <a:t> Brothers, 1895)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smtClean="0"/>
              <a:t>Color Photography</a:t>
            </a:r>
            <a:r>
              <a:rPr lang="en-US" sz="2000" dirty="0" smtClean="0"/>
              <a:t> (</a:t>
            </a:r>
            <a:r>
              <a:rPr lang="en-US" sz="2000" dirty="0" err="1" smtClean="0"/>
              <a:t>Lumière</a:t>
            </a:r>
            <a:r>
              <a:rPr lang="en-US" sz="2000" dirty="0" smtClean="0"/>
              <a:t> Brothers, 1908)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smtClean="0"/>
              <a:t>Television </a:t>
            </a:r>
            <a:r>
              <a:rPr lang="en-US" sz="2000" dirty="0" smtClean="0"/>
              <a:t>(Baird, Farnsworth, Zworykin, 1920s)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smtClean="0"/>
              <a:t>First consumer camera with CCD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Sony </a:t>
            </a:r>
            <a:r>
              <a:rPr lang="en-US" sz="2000" dirty="0" err="1" smtClean="0"/>
              <a:t>Mavica</a:t>
            </a:r>
            <a:r>
              <a:rPr lang="en-US" sz="2000" dirty="0" smtClean="0"/>
              <a:t> (1981)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smtClean="0"/>
              <a:t>First fully digital camera:</a:t>
            </a:r>
            <a:r>
              <a:rPr lang="en-US" sz="2000" dirty="0" smtClean="0"/>
              <a:t> Kodak DCS100 (1990)</a:t>
            </a:r>
          </a:p>
        </p:txBody>
      </p:sp>
      <p:graphicFrame>
        <p:nvGraphicFramePr>
          <p:cNvPr id="9218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00800" y="2667000"/>
          <a:ext cx="2590800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Image" r:id="rId5" imgW="7706801" imgH="4772691" progId="">
                  <p:embed/>
                </p:oleObj>
              </mc:Choice>
              <mc:Fallback>
                <p:oleObj name="Image" r:id="rId5" imgW="7706801" imgH="4772691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667000"/>
                        <a:ext cx="2590800" cy="160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4800600"/>
            <a:ext cx="25908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6400800" y="4267200"/>
            <a:ext cx="297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Niepce, “La Table Servie,” 1822</a:t>
            </a: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6400800" y="6553200"/>
            <a:ext cx="259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CCD chip</a:t>
            </a: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6457950" y="2133600"/>
            <a:ext cx="259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Alhacen’s notes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Early color photography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6858000" cy="5257800"/>
          </a:xfrm>
        </p:spPr>
        <p:txBody>
          <a:bodyPr/>
          <a:lstStyle/>
          <a:p>
            <a:r>
              <a:rPr lang="en-US" sz="2400" dirty="0" smtClean="0"/>
              <a:t>Sergey </a:t>
            </a:r>
            <a:r>
              <a:rPr lang="en-US" sz="2400" dirty="0" err="1" smtClean="0"/>
              <a:t>Prokudin-Gorskii</a:t>
            </a:r>
            <a:r>
              <a:rPr lang="en-US" sz="2400" dirty="0" smtClean="0"/>
              <a:t> (1863-1944)</a:t>
            </a:r>
          </a:p>
          <a:p>
            <a:r>
              <a:rPr lang="en-US" sz="2400" dirty="0" smtClean="0"/>
              <a:t>Photographs of the Russian empire (1909-1916)</a:t>
            </a:r>
          </a:p>
          <a:p>
            <a:r>
              <a:rPr lang="en-US" sz="2400" dirty="0" smtClean="0"/>
              <a:t>Assignment 1 (due February 1)!</a:t>
            </a:r>
          </a:p>
          <a:p>
            <a:endParaRPr lang="en-US" dirty="0" smtClean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7750" y="914400"/>
            <a:ext cx="12890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5" descr="00153v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8063" y="2895600"/>
            <a:ext cx="120173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2895600"/>
            <a:ext cx="35814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2438400" y="6473825"/>
            <a:ext cx="370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hlinkClick r:id="rId6"/>
              </a:rPr>
              <a:t>http://www.loc.gov/exhibits/empire/</a:t>
            </a:r>
            <a:endParaRPr lang="en-US" sz="1800"/>
          </a:p>
        </p:txBody>
      </p:sp>
      <p:sp>
        <p:nvSpPr>
          <p:cNvPr id="72712" name="Rectangle 10"/>
          <p:cNvSpPr>
            <a:spLocks noChangeArrowheads="1"/>
          </p:cNvSpPr>
          <p:nvPr/>
        </p:nvSpPr>
        <p:spPr bwMode="auto">
          <a:xfrm>
            <a:off x="1085850" y="6110288"/>
            <a:ext cx="676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hlinkClick r:id="rId7"/>
              </a:rPr>
              <a:t>http://en.wikipedia.org/wiki/Sergei_Mikhailovich_Prokudin-Gorskii</a:t>
            </a:r>
            <a:endParaRPr lang="en-US" sz="1800"/>
          </a:p>
        </p:txBody>
      </p:sp>
      <p:grpSp>
        <p:nvGrpSpPr>
          <p:cNvPr id="72713" name="Group 10"/>
          <p:cNvGrpSpPr>
            <a:grpSpLocks/>
          </p:cNvGrpSpPr>
          <p:nvPr/>
        </p:nvGrpSpPr>
        <p:grpSpPr bwMode="auto">
          <a:xfrm>
            <a:off x="2543175" y="3200400"/>
            <a:ext cx="1800225" cy="2601913"/>
            <a:chOff x="1292" y="1616"/>
            <a:chExt cx="1134" cy="1639"/>
          </a:xfrm>
        </p:grpSpPr>
        <p:sp>
          <p:nvSpPr>
            <p:cNvPr id="72714" name="Rectangle 11"/>
            <p:cNvSpPr>
              <a:spLocks noChangeArrowheads="1"/>
            </p:cNvSpPr>
            <p:nvPr/>
          </p:nvSpPr>
          <p:spPr bwMode="auto">
            <a:xfrm>
              <a:off x="1338" y="2659"/>
              <a:ext cx="1059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kumimoji="1" lang="en-US" altLang="zh-TW" sz="2800">
                  <a:latin typeface="Trebuchet MS" pitchFamily="34" charset="0"/>
                  <a:ea typeface="新細明體" pitchFamily="18" charset="-120"/>
                </a:rPr>
                <a:t>Lantern </a:t>
              </a:r>
            </a:p>
            <a:p>
              <a:pPr algn="ctr" eaLnBrk="1" hangingPunct="1"/>
              <a:r>
                <a:rPr kumimoji="1" lang="en-US" altLang="zh-TW" sz="2800">
                  <a:latin typeface="Trebuchet MS" pitchFamily="34" charset="0"/>
                  <a:ea typeface="新細明體" pitchFamily="18" charset="-120"/>
                </a:rPr>
                <a:t>projector</a:t>
              </a:r>
            </a:p>
          </p:txBody>
        </p:sp>
        <p:pic>
          <p:nvPicPr>
            <p:cNvPr id="72715" name="Picture 1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92" y="1616"/>
              <a:ext cx="1134" cy="1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digitally scanned photograph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1957, 176x176 pixels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600200"/>
            <a:ext cx="35782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Rectangle 4"/>
          <p:cNvSpPr>
            <a:spLocks noChangeArrowheads="1"/>
          </p:cNvSpPr>
          <p:nvPr/>
        </p:nvSpPr>
        <p:spPr bwMode="auto">
          <a:xfrm>
            <a:off x="533400" y="6335713"/>
            <a:ext cx="800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>
                <a:hlinkClick r:id="rId4"/>
              </a:rPr>
              <a:t>http://listverse.com/history/top-10-incredible-early-firsts-in-photography/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Projection properties</a:t>
            </a:r>
          </a:p>
        </p:txBody>
      </p:sp>
      <p:sp>
        <p:nvSpPr>
          <p:cNvPr id="34202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Many-to-one: any points along same </a:t>
            </a:r>
            <a:r>
              <a:rPr lang="en-US" i="1" dirty="0" smtClean="0"/>
              <a:t>visual ray</a:t>
            </a:r>
            <a:r>
              <a:rPr lang="en-US" dirty="0" smtClean="0"/>
              <a:t> map to same point in image</a:t>
            </a:r>
          </a:p>
          <a:p>
            <a:pPr>
              <a:buFontTx/>
              <a:buChar char="•"/>
            </a:pPr>
            <a:r>
              <a:rPr lang="en-US" dirty="0" smtClean="0"/>
              <a:t>Points → points</a:t>
            </a:r>
          </a:p>
          <a:p>
            <a:pPr lvl="1"/>
            <a:r>
              <a:rPr lang="en-US" dirty="0" smtClean="0"/>
              <a:t>But projection of points on </a:t>
            </a:r>
            <a:r>
              <a:rPr lang="en-US" i="1" dirty="0" smtClean="0"/>
              <a:t>focal plane </a:t>
            </a:r>
            <a:r>
              <a:rPr lang="en-US" dirty="0" smtClean="0"/>
              <a:t>is undefined</a:t>
            </a:r>
          </a:p>
          <a:p>
            <a:pPr>
              <a:buFontTx/>
              <a:buChar char="•"/>
            </a:pPr>
            <a:r>
              <a:rPr lang="en-US" dirty="0" smtClean="0"/>
              <a:t>Lines → lines (</a:t>
            </a:r>
            <a:r>
              <a:rPr lang="en-US" dirty="0" err="1" smtClean="0"/>
              <a:t>collinearity</a:t>
            </a:r>
            <a:r>
              <a:rPr lang="en-US" dirty="0" smtClean="0"/>
              <a:t> is preserved)</a:t>
            </a:r>
          </a:p>
          <a:p>
            <a:pPr lvl="1"/>
            <a:r>
              <a:rPr lang="en-US" dirty="0" smtClean="0"/>
              <a:t>But lines through focal point (visual rays) project to a point</a:t>
            </a:r>
          </a:p>
          <a:p>
            <a:pPr>
              <a:buFontTx/>
              <a:buChar char="•"/>
            </a:pPr>
            <a:r>
              <a:rPr lang="en-US" dirty="0" smtClean="0"/>
              <a:t>Planes → planes (or half-planes)</a:t>
            </a:r>
          </a:p>
          <a:p>
            <a:pPr lvl="1"/>
            <a:r>
              <a:rPr lang="en-US" dirty="0" smtClean="0"/>
              <a:t>But planes through focal point project to lines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2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Vanishing points</a:t>
            </a:r>
          </a:p>
        </p:txBody>
      </p:sp>
      <p:pic>
        <p:nvPicPr>
          <p:cNvPr id="1843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8663" y="2895600"/>
            <a:ext cx="252253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11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458200" cy="1981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Each direction in space has its own vanishing point</a:t>
            </a:r>
          </a:p>
          <a:p>
            <a:pPr lvl="1"/>
            <a:r>
              <a:rPr lang="en-US" dirty="0" smtClean="0"/>
              <a:t>All lines going in that direction converge at that point</a:t>
            </a:r>
          </a:p>
          <a:p>
            <a:pPr lvl="1"/>
            <a:r>
              <a:rPr lang="en-US" dirty="0" smtClean="0"/>
              <a:t>Exception: directions parallel to the image plane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1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Vanishing points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458200" cy="1981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Each direction in space has its own vanishing point</a:t>
            </a:r>
          </a:p>
          <a:p>
            <a:pPr lvl="1"/>
            <a:r>
              <a:rPr lang="en-US" dirty="0" smtClean="0"/>
              <a:t>All lines going in that direction converge at that point</a:t>
            </a:r>
          </a:p>
          <a:p>
            <a:pPr lvl="1"/>
            <a:r>
              <a:rPr lang="en-US" dirty="0" smtClean="0"/>
              <a:t>Exception: directions parallel to the image plane</a:t>
            </a:r>
          </a:p>
          <a:p>
            <a:pPr>
              <a:buFontTx/>
              <a:buChar char="•"/>
            </a:pPr>
            <a:r>
              <a:rPr lang="en-US" sz="2400" dirty="0" smtClean="0"/>
              <a:t>How do we construct the vanishing point of a line?</a:t>
            </a:r>
          </a:p>
          <a:p>
            <a:pPr lvl="1"/>
            <a:r>
              <a:rPr lang="en-US" dirty="0" smtClean="0"/>
              <a:t>What about the vanishing line of a plane?</a:t>
            </a:r>
          </a:p>
        </p:txBody>
      </p:sp>
      <p:sp>
        <p:nvSpPr>
          <p:cNvPr id="5" name="Line 3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429000" y="3733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819400" y="58674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00200" y="3962400"/>
            <a:ext cx="10493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image plane</a:t>
            </a:r>
          </a:p>
        </p:txBody>
      </p:sp>
      <p:sp>
        <p:nvSpPr>
          <p:cNvPr id="8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0" y="4935538"/>
            <a:ext cx="698500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camera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center</a:t>
            </a:r>
          </a:p>
        </p:txBody>
      </p:sp>
      <p:sp>
        <p:nvSpPr>
          <p:cNvPr id="9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286000" y="42672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33800" y="5943600"/>
            <a:ext cx="165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line on ground plane</a:t>
            </a:r>
          </a:p>
        </p:txBody>
      </p:sp>
      <p:grpSp>
        <p:nvGrpSpPr>
          <p:cNvPr id="11" name="Group 9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2362200" y="4876800"/>
            <a:ext cx="1371600" cy="1019175"/>
            <a:chOff x="1392" y="1344"/>
            <a:chExt cx="864" cy="642"/>
          </a:xfrm>
        </p:grpSpPr>
        <p:sp>
          <p:nvSpPr>
            <p:cNvPr id="12" name="Line 10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1392" y="134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1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208" y="1938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737" y="1584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5" name="Group 1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2362200" y="4876800"/>
            <a:ext cx="2286000" cy="1022350"/>
            <a:chOff x="1392" y="1344"/>
            <a:chExt cx="1440" cy="644"/>
          </a:xfrm>
        </p:grpSpPr>
        <p:sp>
          <p:nvSpPr>
            <p:cNvPr id="16" name="Line 14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1392" y="1344"/>
              <a:ext cx="14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5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759" y="1485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784" y="1940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9" name="Group 17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362200" y="4876800"/>
            <a:ext cx="3810000" cy="1022350"/>
            <a:chOff x="1392" y="1344"/>
            <a:chExt cx="2400" cy="644"/>
          </a:xfrm>
        </p:grpSpPr>
        <p:sp>
          <p:nvSpPr>
            <p:cNvPr id="20" name="Line 18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1392" y="1344"/>
              <a:ext cx="24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9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774" y="14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" name="Oval 20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744" y="1940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23" name="Group 21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362200" y="4394200"/>
            <a:ext cx="3886200" cy="1473200"/>
            <a:chOff x="1392" y="1040"/>
            <a:chExt cx="2448" cy="928"/>
          </a:xfrm>
        </p:grpSpPr>
        <p:sp>
          <p:nvSpPr>
            <p:cNvPr id="24" name="Line 22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V="1">
              <a:off x="1680" y="1344"/>
              <a:ext cx="144" cy="62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" name="Group 23"/>
            <p:cNvGrpSpPr>
              <a:grpSpLocks/>
            </p:cNvGrpSpPr>
            <p:nvPr/>
          </p:nvGrpSpPr>
          <p:grpSpPr bwMode="auto">
            <a:xfrm>
              <a:off x="1392" y="1316"/>
              <a:ext cx="2448" cy="48"/>
              <a:chOff x="1392" y="1316"/>
              <a:chExt cx="2448" cy="48"/>
            </a:xfrm>
          </p:grpSpPr>
          <p:sp>
            <p:nvSpPr>
              <p:cNvPr id="28" name="Line 24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392" y="1344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25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803" y="1316"/>
                <a:ext cx="48" cy="48"/>
              </a:xfrm>
              <a:prstGeom prst="ellipse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6" name="Text Box 26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070" y="1040"/>
              <a:ext cx="81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000000"/>
                  </a:solidFill>
                  <a:latin typeface="Times New Roman" pitchFamily="18" charset="0"/>
                </a:rPr>
                <a:t>vanishing point</a:t>
              </a:r>
              <a:endParaRPr lang="en-US" sz="1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7" name="Line 27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1876" y="1188"/>
              <a:ext cx="24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" name="Line 28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2590800" y="45720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9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2590800" y="52578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0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2590800" y="37338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3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300288" y="48339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z \\ w&#10;\end{array}&#10;\right]&#10;\Rightarrow&#10;(x/w,y/w, z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65.7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,z) \Rightarrow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5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cc}&#10;1 &amp; 0 &amp; 0 &amp; 0 \\&#10;0 &amp; 1 &amp; 0 &amp; 0 \\&#10;0 &amp; 0 &amp; 0 &amp; 1 &#10;\end{array}&#10;\right]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78.6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61.87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Rightarrow&#10;(x, y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84.3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27879</TotalTime>
  <Words>1848</Words>
  <Application>Microsoft Office PowerPoint</Application>
  <PresentationFormat>On-screen Show (4:3)</PresentationFormat>
  <Paragraphs>463</Paragraphs>
  <Slides>64</Slides>
  <Notes>64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Blank Presentation</vt:lpstr>
      <vt:lpstr>Image</vt:lpstr>
      <vt:lpstr>Equation</vt:lpstr>
      <vt:lpstr>Cameras</vt:lpstr>
      <vt:lpstr>Overview</vt:lpstr>
      <vt:lpstr>Let’s design a camera</vt:lpstr>
      <vt:lpstr>Pinhole camera</vt:lpstr>
      <vt:lpstr>Pinhole camera model</vt:lpstr>
      <vt:lpstr>Dimensionality reduction: from 3D to 2D</vt:lpstr>
      <vt:lpstr>Projection properties</vt:lpstr>
      <vt:lpstr>Vanishing points</vt:lpstr>
      <vt:lpstr>Vanishing points</vt:lpstr>
      <vt:lpstr>One-point perspective</vt:lpstr>
      <vt:lpstr>Perspective distortion</vt:lpstr>
      <vt:lpstr>Perspective distortion</vt:lpstr>
      <vt:lpstr>Perspective distortion</vt:lpstr>
      <vt:lpstr>Perspective distortion</vt:lpstr>
      <vt:lpstr>Perspective distortion</vt:lpstr>
      <vt:lpstr>Perspective distortion</vt:lpstr>
      <vt:lpstr>Perspective distortion: People</vt:lpstr>
      <vt:lpstr>Modeling projection</vt:lpstr>
      <vt:lpstr>Modeling projection</vt:lpstr>
      <vt:lpstr>Homogeneous coordinates</vt:lpstr>
      <vt:lpstr>Perspective Projection Matrix</vt:lpstr>
      <vt:lpstr>Perspective Projection Matrix</vt:lpstr>
      <vt:lpstr>Perspective Projection Matrix</vt:lpstr>
      <vt:lpstr>Orthographic Projection</vt:lpstr>
      <vt:lpstr>Building a real camera</vt:lpstr>
      <vt:lpstr>Camera Obscura</vt:lpstr>
      <vt:lpstr>Abelardo Morell</vt:lpstr>
      <vt:lpstr>Home-made pinhole camera </vt:lpstr>
      <vt:lpstr>Shrinking the aperture</vt:lpstr>
      <vt:lpstr>Shrinking the aperture</vt:lpstr>
      <vt:lpstr>Adding a lens</vt:lpstr>
      <vt:lpstr>Adding a lens</vt:lpstr>
      <vt:lpstr>Adding a lens</vt:lpstr>
      <vt:lpstr>Thin lens formula</vt:lpstr>
      <vt:lpstr>Thin lens formula</vt:lpstr>
      <vt:lpstr>Thin lens formula</vt:lpstr>
      <vt:lpstr>Thin lens formula</vt:lpstr>
      <vt:lpstr>Thin lens formula</vt:lpstr>
      <vt:lpstr>Depth of Field</vt:lpstr>
      <vt:lpstr>How can we control the depth of field?</vt:lpstr>
      <vt:lpstr>Varying the aperture </vt:lpstr>
      <vt:lpstr>Field of View</vt:lpstr>
      <vt:lpstr>Field of View</vt:lpstr>
      <vt:lpstr>Field of View</vt:lpstr>
      <vt:lpstr>Field of View / Focal Length</vt:lpstr>
      <vt:lpstr>Same effect for faces</vt:lpstr>
      <vt:lpstr>Approximating an affine camera</vt:lpstr>
      <vt:lpstr>The dolly zoom</vt:lpstr>
      <vt:lpstr>The dolly zoom</vt:lpstr>
      <vt:lpstr>Real lenses</vt:lpstr>
      <vt:lpstr>Lens Flaws: Chromatic Aberration</vt:lpstr>
      <vt:lpstr>Lens flaws: Spherical aberration</vt:lpstr>
      <vt:lpstr>Lens flaws: Vignetting</vt:lpstr>
      <vt:lpstr>Radial Distortion</vt:lpstr>
      <vt:lpstr>Digital camera</vt:lpstr>
      <vt:lpstr>Color sensing in camera: Color filter array</vt:lpstr>
      <vt:lpstr>Problem with demosaicing: color moire</vt:lpstr>
      <vt:lpstr>The cause of color moire</vt:lpstr>
      <vt:lpstr>Color sensing in camera: Prism</vt:lpstr>
      <vt:lpstr>Color sensing in camera: Foveon X3</vt:lpstr>
      <vt:lpstr>Digital camera artifacts</vt:lpstr>
      <vt:lpstr>Historic milestones</vt:lpstr>
      <vt:lpstr>Early color photography</vt:lpstr>
      <vt:lpstr>First digitally scanned photograph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Ashok Veeraraghavan</cp:lastModifiedBy>
  <cp:revision>450</cp:revision>
  <dcterms:created xsi:type="dcterms:W3CDTF">2004-08-29T23:15:23Z</dcterms:created>
  <dcterms:modified xsi:type="dcterms:W3CDTF">2011-08-29T19:37:39Z</dcterms:modified>
</cp:coreProperties>
</file>